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1548" r:id="rId2"/>
    <p:sldId id="1552" r:id="rId3"/>
    <p:sldId id="1555" r:id="rId4"/>
    <p:sldId id="1551" r:id="rId5"/>
    <p:sldId id="1596" r:id="rId6"/>
    <p:sldId id="1614" r:id="rId7"/>
    <p:sldId id="1575" r:id="rId8"/>
    <p:sldId id="1561" r:id="rId9"/>
    <p:sldId id="1577" r:id="rId10"/>
    <p:sldId id="1576" r:id="rId11"/>
    <p:sldId id="1615" r:id="rId12"/>
    <p:sldId id="1619" r:id="rId13"/>
    <p:sldId id="1621" r:id="rId14"/>
    <p:sldId id="1622" r:id="rId15"/>
    <p:sldId id="1623" r:id="rId16"/>
    <p:sldId id="1624" r:id="rId17"/>
    <p:sldId id="1630" r:id="rId18"/>
    <p:sldId id="1625" r:id="rId19"/>
    <p:sldId id="1626" r:id="rId20"/>
    <p:sldId id="1627" r:id="rId21"/>
    <p:sldId id="1628" r:id="rId22"/>
    <p:sldId id="1629" r:id="rId23"/>
    <p:sldId id="1631" r:id="rId24"/>
    <p:sldId id="1613" r:id="rId25"/>
    <p:sldId id="265"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959A8260-CD6B-0245-99E1-5AAB2996C6DA}">
          <p14:sldIdLst>
            <p14:sldId id="1548"/>
            <p14:sldId id="1552"/>
            <p14:sldId id="1555"/>
            <p14:sldId id="1551"/>
            <p14:sldId id="1596"/>
            <p14:sldId id="1614"/>
            <p14:sldId id="1575"/>
            <p14:sldId id="1561"/>
            <p14:sldId id="1577"/>
            <p14:sldId id="1576"/>
          </p14:sldIdLst>
        </p14:section>
        <p14:section name="Untitled Section" id="{8148D2A8-E111-AB4D-A045-4CBECEA5C830}">
          <p14:sldIdLst>
            <p14:sldId id="1615"/>
            <p14:sldId id="1619"/>
            <p14:sldId id="1621"/>
            <p14:sldId id="1622"/>
            <p14:sldId id="1623"/>
            <p14:sldId id="1624"/>
            <p14:sldId id="1630"/>
            <p14:sldId id="1625"/>
            <p14:sldId id="1626"/>
            <p14:sldId id="1627"/>
            <p14:sldId id="1628"/>
            <p14:sldId id="1629"/>
            <p14:sldId id="1631"/>
            <p14:sldId id="161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87BA9"/>
          </a:solidFill>
        </a:fill>
      </a:tcStyle>
    </a:wholeTbl>
    <a:band2H>
      <a:tcTxStyle/>
      <a:tcStyle>
        <a:tcBdr/>
        <a:fill>
          <a:solidFill>
            <a:schemeClr val="accent1"/>
          </a:solidFill>
        </a:fill>
      </a:tcStyle>
    </a:band2H>
    <a:firstCol>
      <a:tcTxStyle b="on" i="off">
        <a:fontRef idx="min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87BA9"/>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3C668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11/2/18 9:20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90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Pages, controls, navigation</a:t>
            </a:r>
          </a:p>
          <a:p>
            <a:r>
              <a:rPr lang="en-US" dirty="0"/>
              <a:t>Lowest common denominator, so just what is on all platforms</a:t>
            </a:r>
          </a:p>
          <a:p>
            <a:r>
              <a:rPr lang="en-US" dirty="0"/>
              <a:t>Full native API access – custom renderers, effects so can do everything</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051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11:29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659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12:03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981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2:15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458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1:47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24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1:47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346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1:43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70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11:06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760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1:52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28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2:01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02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9:26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37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2:29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0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2:32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425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11:38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19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470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but in shared language</a:t>
            </a:r>
          </a:p>
          <a:p>
            <a:r>
              <a:rPr lang="en-US" dirty="0"/>
              <a:t>Thin Wrappers around native SDKs – </a:t>
            </a:r>
            <a:r>
              <a:rPr lang="en-US" dirty="0" err="1"/>
              <a:t>UIViewController</a:t>
            </a:r>
            <a:r>
              <a:rPr lang="en-US" dirty="0"/>
              <a:t>. Activity</a:t>
            </a:r>
          </a:p>
          <a:p>
            <a:r>
              <a:rPr lang="en-US" dirty="0"/>
              <a:t>As fast as native, feature parity easy, 70% shared code</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10:42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4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Totally native</a:t>
            </a:r>
          </a:p>
          <a:p>
            <a:r>
              <a:rPr lang="en-US" dirty="0"/>
              <a:t>Controls/API/Performance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189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go further</a:t>
            </a:r>
          </a:p>
          <a:p>
            <a:r>
              <a:rPr lang="en-US" dirty="0"/>
              <a:t>Run same business logic on mobile, TV, </a:t>
            </a:r>
            <a:r>
              <a:rPr lang="en-US" dirty="0" err="1"/>
              <a:t>linux</a:t>
            </a:r>
            <a:r>
              <a:rPr lang="en-US" dirty="0"/>
              <a:t>, windows, mac, web</a:t>
            </a:r>
          </a:p>
          <a:p>
            <a:r>
              <a:rPr lang="en-US" dirty="0"/>
              <a:t>Even on a fridge - </a:t>
            </a:r>
            <a:r>
              <a:rPr lang="en-US" dirty="0" err="1"/>
              <a:t>Tizen</a:t>
            </a:r>
            <a:r>
              <a:rPr lang="en-US" dirty="0"/>
              <a:t> using Xamarin Forms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11/2/18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59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11/2/18 10:43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70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90-95% code sharing</a:t>
            </a:r>
          </a:p>
        </p:txBody>
      </p:sp>
    </p:spTree>
    <p:extLst>
      <p:ext uri="{BB962C8B-B14F-4D97-AF65-F5344CB8AC3E}">
        <p14:creationId xmlns:p14="http://schemas.microsoft.com/office/powerpoint/2010/main" val="195083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Forms – originally designed for fast forms over data</a:t>
            </a:r>
          </a:p>
          <a:p>
            <a:r>
              <a:rPr lang="en-US" dirty="0"/>
              <a:t>Now powerful cross platform toolkit</a:t>
            </a:r>
          </a:p>
          <a:p>
            <a:r>
              <a:rPr lang="en-US" dirty="0"/>
              <a:t>Native – just an abstraction</a:t>
            </a:r>
          </a:p>
        </p:txBody>
      </p:sp>
    </p:spTree>
    <p:extLst>
      <p:ext uri="{BB962C8B-B14F-4D97-AF65-F5344CB8AC3E}">
        <p14:creationId xmlns:p14="http://schemas.microsoft.com/office/powerpoint/2010/main" val="68162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Native API access</a:t>
            </a:r>
          </a:p>
          <a:p>
            <a:r>
              <a:rPr lang="en-US" dirty="0"/>
              <a:t>Effects</a:t>
            </a:r>
          </a:p>
          <a:p>
            <a:r>
              <a:rPr lang="en-US" dirty="0"/>
              <a:t>Custom renderers</a:t>
            </a:r>
          </a:p>
          <a:p>
            <a:endParaRPr lang="en-US" dirty="0"/>
          </a:p>
        </p:txBody>
      </p:sp>
    </p:spTree>
    <p:extLst>
      <p:ext uri="{BB962C8B-B14F-4D97-AF65-F5344CB8AC3E}">
        <p14:creationId xmlns:p14="http://schemas.microsoft.com/office/powerpoint/2010/main" val="254542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_Blank Sober blue">
    <p:bg>
      <p:bgPr>
        <a:solidFill>
          <a:srgbClr val="0A79B8"/>
        </a:solidFill>
        <a:effectLst/>
      </p:bgPr>
    </p:bg>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lank Old">
    <p:bg>
      <p:bgPr>
        <a:solidFill>
          <a:srgbClr val="505050"/>
        </a:solidFill>
        <a:effectLst/>
      </p:bgPr>
    </p:bg>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46735"/>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041122"/>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544213" y="1246735"/>
            <a:ext cx="5260339" cy="5261085"/>
          </a:xfrm>
          <a:prstGeom prst="rect">
            <a:avLst/>
          </a:prstGeom>
        </p:spPr>
      </p:pic>
    </p:spTree>
    <p:extLst>
      <p:ext uri="{BB962C8B-B14F-4D97-AF65-F5344CB8AC3E}">
        <p14:creationId xmlns:p14="http://schemas.microsoft.com/office/powerpoint/2010/main" val="2348625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698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54428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497E10CE-6851-6745-90FF-C915F91DCBB6}"/>
              </a:ext>
            </a:extLst>
          </p:cNvPr>
          <p:cNvGrpSpPr/>
          <p:nvPr userDrawn="1"/>
        </p:nvGrpSpPr>
        <p:grpSpPr>
          <a:xfrm>
            <a:off x="0" y="6296753"/>
            <a:ext cx="12050590" cy="572865"/>
            <a:chOff x="0" y="6422103"/>
            <a:chExt cx="12292229" cy="584269"/>
          </a:xfrm>
        </p:grpSpPr>
        <p:sp>
          <p:nvSpPr>
            <p:cNvPr id="11" name="TextBox 10">
              <a:extLst>
                <a:ext uri="{FF2B5EF4-FFF2-40B4-BE49-F238E27FC236}">
                  <a16:creationId xmlns:a16="http://schemas.microsoft.com/office/drawing/2014/main" id="{5ECE89F4-9310-A540-B952-DA8F7812480F}"/>
                </a:ext>
              </a:extLst>
            </p:cNvPr>
            <p:cNvSpPr txBox="1"/>
            <p:nvPr/>
          </p:nvSpPr>
          <p:spPr>
            <a:xfrm>
              <a:off x="0" y="6428048"/>
              <a:ext cx="2713383" cy="578324"/>
            </a:xfrm>
            <a:prstGeom prst="rect">
              <a:avLst/>
            </a:prstGeom>
            <a:noFill/>
          </p:spPr>
          <p:txBody>
            <a:bodyPr wrap="square" lIns="182855" tIns="146283" rIns="182855" bIns="146283" rtlCol="0">
              <a:spAutoFit/>
            </a:bodyPr>
            <a:lstStyle/>
            <a:p>
              <a:pPr marL="0" marR="0" lvl="0" indent="0" algn="l" defTabSz="91402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mn-lt"/>
                <a:ea typeface="+mn-ea"/>
                <a:cs typeface="+mn-cs"/>
              </a:endParaRPr>
            </a:p>
          </p:txBody>
        </p:sp>
        <p:sp>
          <p:nvSpPr>
            <p:cNvPr id="12" name="TextBox 11">
              <a:extLst>
                <a:ext uri="{FF2B5EF4-FFF2-40B4-BE49-F238E27FC236}">
                  <a16:creationId xmlns:a16="http://schemas.microsoft.com/office/drawing/2014/main" id="{46AA6431-AD60-F64B-B7CB-1CEAFBEFE75A}"/>
                </a:ext>
              </a:extLst>
            </p:cNvPr>
            <p:cNvSpPr txBox="1"/>
            <p:nvPr/>
          </p:nvSpPr>
          <p:spPr>
            <a:xfrm>
              <a:off x="6142383" y="6422103"/>
              <a:ext cx="6149846" cy="578324"/>
            </a:xfrm>
            <a:prstGeom prst="rect">
              <a:avLst/>
            </a:prstGeom>
            <a:noFill/>
          </p:spPr>
          <p:txBody>
            <a:bodyPr wrap="square" lIns="182855" tIns="146283" rIns="182855" bIns="146283" rtlCol="0">
              <a:spAutoFit/>
            </a:bodyPr>
            <a:lstStyle/>
            <a:p>
              <a:pPr marL="0" marR="0" lvl="0" indent="0" algn="r" defTabSz="914028"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latin typeface="+mn-lt"/>
                  <a:ea typeface="+mn-ea"/>
                  <a:cs typeface="+mn-cs"/>
                </a:rPr>
                <a:t>https://</a:t>
              </a:r>
              <a:r>
                <a:rPr kumimoji="0" lang="en-US" sz="1765" b="0" i="0" u="none" strike="noStrike" kern="0" cap="none" spc="0" normalizeH="0" baseline="0" noProof="0" dirty="0" err="1">
                  <a:ln>
                    <a:noFill/>
                  </a:ln>
                  <a:solidFill>
                    <a:srgbClr val="505050"/>
                  </a:solidFill>
                  <a:effectLst/>
                  <a:uLnTx/>
                  <a:uFillTx/>
                  <a:latin typeface="+mn-lt"/>
                  <a:ea typeface="+mn-ea"/>
                  <a:cs typeface="+mn-cs"/>
                </a:rPr>
                <a:t>aka.ms</a:t>
              </a:r>
              <a:r>
                <a:rPr kumimoji="0" lang="en-US" sz="1765" b="0" i="0" u="none" strike="noStrike" kern="0" cap="none" spc="0" normalizeH="0" baseline="0" noProof="0" dirty="0">
                  <a:ln>
                    <a:noFill/>
                  </a:ln>
                  <a:solidFill>
                    <a:srgbClr val="505050"/>
                  </a:solidFill>
                  <a:effectLst/>
                  <a:uLnTx/>
                  <a:uFillTx/>
                  <a:latin typeface="+mn-lt"/>
                  <a:ea typeface="+mn-ea"/>
                  <a:cs typeface="+mn-cs"/>
                </a:rPr>
                <a:t>/</a:t>
              </a:r>
              <a:r>
                <a:rPr kumimoji="0" lang="en-US" sz="1765" b="0" i="0" u="none" strike="noStrike" kern="0" cap="none" spc="0" normalizeH="0" baseline="0" noProof="0" dirty="0" err="1">
                  <a:ln>
                    <a:noFill/>
                  </a:ln>
                  <a:solidFill>
                    <a:srgbClr val="505050"/>
                  </a:solidFill>
                  <a:effectLst/>
                  <a:uLnTx/>
                  <a:uFillTx/>
                  <a:latin typeface="+mn-lt"/>
                  <a:ea typeface="+mn-ea"/>
                  <a:cs typeface="+mn-cs"/>
                </a:rPr>
                <a:t>MontrealMobileDev</a:t>
              </a:r>
              <a:r>
                <a:rPr kumimoji="0" lang="en-US" sz="1765" b="0" i="0" u="none" strike="noStrike" kern="0" cap="none" spc="0" normalizeH="0" baseline="0" noProof="0" dirty="0">
                  <a:ln>
                    <a:noFill/>
                  </a:ln>
                  <a:solidFill>
                    <a:srgbClr val="505050"/>
                  </a:solidFill>
                  <a:effectLst/>
                  <a:uLnTx/>
                  <a:uFillTx/>
                  <a:latin typeface="+mn-lt"/>
                  <a:ea typeface="+mn-ea"/>
                  <a:cs typeface="+mn-cs"/>
                </a:rPr>
                <a:t>/</a:t>
              </a:r>
              <a:r>
                <a:rPr kumimoji="0" lang="en-US" sz="1765" b="0" i="0" u="none" strike="noStrike" kern="0" cap="none" spc="0" normalizeH="0" baseline="0" noProof="0" dirty="0" err="1">
                  <a:ln>
                    <a:noFill/>
                  </a:ln>
                  <a:solidFill>
                    <a:srgbClr val="505050"/>
                  </a:solidFill>
                  <a:effectLst/>
                  <a:uLnTx/>
                  <a:uFillTx/>
                  <a:latin typeface="+mn-lt"/>
                  <a:ea typeface="+mn-ea"/>
                  <a:cs typeface="+mn-cs"/>
                </a:rPr>
                <a:t>XamarinDay</a:t>
              </a:r>
              <a:endParaRPr kumimoji="0" lang="en-US" sz="1765" b="0" i="0" u="none" strike="noStrike" kern="0" cap="none" spc="0" normalizeH="0" baseline="0" noProof="0" dirty="0">
                <a:ln>
                  <a:noFill/>
                </a:ln>
                <a:solidFill>
                  <a:srgbClr val="505050"/>
                </a:solidFill>
                <a:effectLst/>
                <a:uLnTx/>
                <a:uFillTx/>
                <a:latin typeface="+mn-lt"/>
                <a:ea typeface="+mn-ea"/>
                <a:cs typeface="+mn-cs"/>
              </a:endParaRPr>
            </a:p>
          </p:txBody>
        </p:sp>
      </p:grpSp>
    </p:spTree>
    <p:extLst>
      <p:ext uri="{BB962C8B-B14F-4D97-AF65-F5344CB8AC3E}">
        <p14:creationId xmlns:p14="http://schemas.microsoft.com/office/powerpoint/2010/main" val="21002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4" r:id="rId14"/>
    <p:sldLayoutId id="2147483665" r:id="rId1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emf"/><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xamarin/xamarin-form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xamarin/xamarin-forms/platform/wpf"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xamarin/xamarin-forms/platform/mac"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xamarin/xamarin-forms/platform/gtk?tabs=macos"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montemagno.com/building-a-xaml-xamarin-forms-asp-net-website/"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windows/uwp/xbox-app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xamarin/xamarin-forms/platform/tizen"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xamarin/android/deploy-test/publishing/publishing-to-amazon"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xamarin/android/wear/get-started/intro-to-wear"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xamarin/ios/watchos/"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docs.microsoft.com/en-us/xamarin/ios/tvo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arleySoft/XFChallenge"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tiff"/></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 Id="rId9" Type="http://schemas.openxmlformats.org/officeDocument/2006/relationships/image" Target="../media/image19.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emf"/><Relationship Id="rId7"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F8EA14B-20D0-471F-AC73-7A51F4886E92}"/>
              </a:ext>
            </a:extLst>
          </p:cNvPr>
          <p:cNvSpPr txBox="1">
            <a:spLocks/>
          </p:cNvSpPr>
          <p:nvPr/>
        </p:nvSpPr>
        <p:spPr>
          <a:xfrm>
            <a:off x="165872" y="1894878"/>
            <a:ext cx="7298624" cy="827977"/>
          </a:xfrm>
          <a:prstGeom prst="rect">
            <a:avLst/>
          </a:prstGeom>
          <a:noFill/>
        </p:spPr>
        <p:txBody>
          <a:bodyPr vert="horz" wrap="square" lIns="143428" tIns="89642" rIns="143428" bIns="89642" rtlCol="0" anchor="b"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705" dirty="0"/>
              <a:t>Xamarin Forms</a:t>
            </a:r>
          </a:p>
          <a:p>
            <a:r>
              <a:rPr lang="en-US" sz="4705" dirty="0"/>
              <a:t>Challenge</a:t>
            </a:r>
          </a:p>
        </p:txBody>
      </p:sp>
      <p:sp>
        <p:nvSpPr>
          <p:cNvPr id="5" name="Text Placeholder 4"/>
          <p:cNvSpPr>
            <a:spLocks noGrp="1"/>
          </p:cNvSpPr>
          <p:nvPr>
            <p:ph type="body" sz="quarter" idx="12"/>
          </p:nvPr>
        </p:nvSpPr>
        <p:spPr>
          <a:xfrm>
            <a:off x="165872" y="3878511"/>
            <a:ext cx="5378487" cy="1032536"/>
          </a:xfrm>
        </p:spPr>
        <p:txBody>
          <a:bodyPr/>
          <a:lstStyle/>
          <a:p>
            <a:r>
              <a:rPr lang="en-US" dirty="0"/>
              <a:t>Carl Barton</a:t>
            </a:r>
          </a:p>
          <a:p>
            <a:r>
              <a:rPr lang="en-US" dirty="0"/>
              <a:t>Jarley Software, LLC</a:t>
            </a:r>
          </a:p>
        </p:txBody>
      </p:sp>
      <p:pic>
        <p:nvPicPr>
          <p:cNvPr id="3" name="Picture 2">
            <a:extLst>
              <a:ext uri="{FF2B5EF4-FFF2-40B4-BE49-F238E27FC236}">
                <a16:creationId xmlns:a16="http://schemas.microsoft.com/office/drawing/2014/main" id="{C2E4ACEF-1303-DC4E-A454-D2D73AAB3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848" y="5313513"/>
            <a:ext cx="1075607" cy="1031252"/>
          </a:xfrm>
          <a:prstGeom prst="rect">
            <a:avLst/>
          </a:prstGeom>
        </p:spPr>
      </p:pic>
      <p:pic>
        <p:nvPicPr>
          <p:cNvPr id="6" name="Picture 5">
            <a:extLst>
              <a:ext uri="{FF2B5EF4-FFF2-40B4-BE49-F238E27FC236}">
                <a16:creationId xmlns:a16="http://schemas.microsoft.com/office/drawing/2014/main" id="{1F077BEB-CC38-4346-98C1-EA0C72CFA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9882" y="5313514"/>
            <a:ext cx="868422" cy="1031251"/>
          </a:xfrm>
          <a:prstGeom prst="rect">
            <a:avLst/>
          </a:prstGeom>
        </p:spPr>
      </p:pic>
      <p:sp>
        <p:nvSpPr>
          <p:cNvPr id="9" name="Rectangle 8">
            <a:extLst>
              <a:ext uri="{FF2B5EF4-FFF2-40B4-BE49-F238E27FC236}">
                <a16:creationId xmlns:a16="http://schemas.microsoft.com/office/drawing/2014/main" id="{3E1389FD-AB11-6345-B5A3-ABC269249D2A}"/>
              </a:ext>
            </a:extLst>
          </p:cNvPr>
          <p:cNvSpPr/>
          <p:nvPr/>
        </p:nvSpPr>
        <p:spPr>
          <a:xfrm>
            <a:off x="260778" y="369870"/>
            <a:ext cx="1944019" cy="565078"/>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8" name="Picture 7">
            <a:extLst>
              <a:ext uri="{FF2B5EF4-FFF2-40B4-BE49-F238E27FC236}">
                <a16:creationId xmlns:a16="http://schemas.microsoft.com/office/drawing/2014/main" id="{8E5E8144-7767-844D-B570-2B5A3AB9BA33}"/>
              </a:ext>
            </a:extLst>
          </p:cNvPr>
          <p:cNvPicPr>
            <a:picLocks noChangeAspect="1"/>
          </p:cNvPicPr>
          <p:nvPr/>
        </p:nvPicPr>
        <p:blipFill>
          <a:blip r:embed="rId5"/>
          <a:stretch>
            <a:fillRect/>
          </a:stretch>
        </p:blipFill>
        <p:spPr>
          <a:xfrm>
            <a:off x="0" y="253655"/>
            <a:ext cx="3657187" cy="586530"/>
          </a:xfrm>
          <a:prstGeom prst="rect">
            <a:avLst/>
          </a:prstGeom>
        </p:spPr>
      </p:pic>
      <p:pic>
        <p:nvPicPr>
          <p:cNvPr id="11" name="Picture 10">
            <a:extLst>
              <a:ext uri="{FF2B5EF4-FFF2-40B4-BE49-F238E27FC236}">
                <a16:creationId xmlns:a16="http://schemas.microsoft.com/office/drawing/2014/main" id="{46E0CDB5-854B-0F48-905B-67EE200565CF}"/>
              </a:ext>
            </a:extLst>
          </p:cNvPr>
          <p:cNvPicPr>
            <a:picLocks noChangeAspect="1"/>
          </p:cNvPicPr>
          <p:nvPr/>
        </p:nvPicPr>
        <p:blipFill>
          <a:blip r:embed="rId6"/>
          <a:stretch>
            <a:fillRect/>
          </a:stretch>
        </p:blipFill>
        <p:spPr>
          <a:xfrm>
            <a:off x="339038" y="5307030"/>
            <a:ext cx="2577158" cy="1037736"/>
          </a:xfrm>
          <a:prstGeom prst="rect">
            <a:avLst/>
          </a:prstGeom>
        </p:spPr>
      </p:pic>
    </p:spTree>
    <p:extLst>
      <p:ext uri="{BB962C8B-B14F-4D97-AF65-F5344CB8AC3E}">
        <p14:creationId xmlns:p14="http://schemas.microsoft.com/office/powerpoint/2010/main" val="13694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365202" y="2404549"/>
            <a:ext cx="5544288" cy="3982769"/>
          </a:xfrm>
          <a:prstGeom prst="rect">
            <a:avLst/>
          </a:prstGeom>
        </p:spPr>
        <p:txBody>
          <a:bodyPr vert="horz" wrap="square" lIns="143407" tIns="89631" rIns="143407" bIns="89631"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40+ Pages, layouts, and controls</a:t>
            </a:r>
          </a:p>
          <a:p>
            <a:pPr marL="0" indent="0" defTabSz="457112">
              <a:lnSpc>
                <a:spcPct val="100000"/>
              </a:lnSpc>
              <a:spcBef>
                <a:spcPts val="500"/>
              </a:spcBef>
              <a:defRPr/>
            </a:pPr>
            <a:r>
              <a:rPr lang="en-US" sz="2550" dirty="0">
                <a:solidFill>
                  <a:srgbClr val="505050"/>
                </a:solidFill>
                <a:latin typeface="Segoe UI" charset="0"/>
                <a:ea typeface="Segoe UI" charset="0"/>
                <a:cs typeface="Segoe UI" charset="0"/>
              </a:rPr>
              <a:t>    (Build from code behind or XAML)</a:t>
            </a:r>
          </a:p>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Two-way data binding</a:t>
            </a:r>
          </a:p>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Navigation</a:t>
            </a:r>
          </a:p>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Animation API</a:t>
            </a:r>
          </a:p>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Dependency Service</a:t>
            </a:r>
          </a:p>
          <a:p>
            <a:pPr marL="0" indent="0" defTabSz="457112">
              <a:lnSpc>
                <a:spcPct val="100000"/>
              </a:lnSpc>
              <a:spcBef>
                <a:spcPts val="500"/>
              </a:spcBef>
              <a:defRPr/>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Messaging Center</a:t>
            </a:r>
          </a:p>
        </p:txBody>
      </p:sp>
      <p:grpSp>
        <p:nvGrpSpPr>
          <p:cNvPr id="22" name="Group 21"/>
          <p:cNvGrpSpPr/>
          <p:nvPr/>
        </p:nvGrpSpPr>
        <p:grpSpPr>
          <a:xfrm>
            <a:off x="570902" y="1739240"/>
            <a:ext cx="5364237" cy="2927835"/>
            <a:chOff x="12490798" y="3478001"/>
            <a:chExt cx="10729995" cy="5856499"/>
          </a:xfrm>
        </p:grpSpPr>
        <p:grpSp>
          <p:nvGrpSpPr>
            <p:cNvPr id="23" name="Group 22"/>
            <p:cNvGrpSpPr/>
            <p:nvPr/>
          </p:nvGrpSpPr>
          <p:grpSpPr>
            <a:xfrm>
              <a:off x="12490798" y="3478001"/>
              <a:ext cx="10729995" cy="5856499"/>
              <a:chOff x="5759228" y="2930084"/>
              <a:chExt cx="12896749" cy="7039127"/>
            </a:xfrm>
          </p:grpSpPr>
          <p:sp>
            <p:nvSpPr>
              <p:cNvPr id="25" name="Rectangle 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26" name="Rectangle 25"/>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27" name="Rectangle 26"/>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28" name="Group 27"/>
              <p:cNvGrpSpPr/>
              <p:nvPr/>
            </p:nvGrpSpPr>
            <p:grpSpPr>
              <a:xfrm>
                <a:off x="5759228" y="6559171"/>
                <a:ext cx="12896749" cy="3410040"/>
                <a:chOff x="5759228" y="6559171"/>
                <a:chExt cx="12896749" cy="3410040"/>
              </a:xfrm>
            </p:grpSpPr>
            <p:sp>
              <p:nvSpPr>
                <p:cNvPr id="38" name="Rectangle 37"/>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39" name="TextBox 38"/>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hangingPunct="1">
                    <a:defRPr/>
                  </a:pPr>
                  <a:r>
                    <a:rPr lang="en-US" sz="3300" kern="1200" dirty="0">
                      <a:solidFill>
                        <a:srgbClr val="FFFFFF"/>
                      </a:solidFill>
                      <a:latin typeface="Segoe UI Semibold" panose="020B0702040204020203" pitchFamily="34" charset="0"/>
                    </a:rPr>
                    <a:t>Shared C# Logic</a:t>
                  </a:r>
                </a:p>
              </p:txBody>
            </p:sp>
          </p:grpSp>
          <p:grpSp>
            <p:nvGrpSpPr>
              <p:cNvPr id="29" name="Group 28"/>
              <p:cNvGrpSpPr/>
              <p:nvPr/>
            </p:nvGrpSpPr>
            <p:grpSpPr>
              <a:xfrm>
                <a:off x="7135625" y="2935980"/>
                <a:ext cx="1574643" cy="1574643"/>
                <a:chOff x="7135625" y="2935980"/>
                <a:chExt cx="1574643" cy="1574643"/>
              </a:xfrm>
            </p:grpSpPr>
            <p:sp>
              <p:nvSpPr>
                <p:cNvPr id="36" name="Oval 35"/>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0" name="Group 29"/>
              <p:cNvGrpSpPr/>
              <p:nvPr/>
            </p:nvGrpSpPr>
            <p:grpSpPr>
              <a:xfrm>
                <a:off x="11434337" y="2930084"/>
                <a:ext cx="1574643" cy="1574643"/>
                <a:chOff x="11434337" y="2930084"/>
                <a:chExt cx="1574643" cy="1574643"/>
              </a:xfrm>
            </p:grpSpPr>
            <p:sp>
              <p:nvSpPr>
                <p:cNvPr id="34" name="Oval 33"/>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1" name="Group 30"/>
              <p:cNvGrpSpPr/>
              <p:nvPr/>
            </p:nvGrpSpPr>
            <p:grpSpPr>
              <a:xfrm>
                <a:off x="15720599" y="2954983"/>
                <a:ext cx="1574643" cy="1574643"/>
                <a:chOff x="15720599" y="2954983"/>
                <a:chExt cx="1574643" cy="1574643"/>
              </a:xfrm>
            </p:grpSpPr>
            <p:sp>
              <p:nvSpPr>
                <p:cNvPr id="32" name="Oval 31"/>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4" name="Rectangle 23"/>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hangingPunct="1">
                <a:defRPr/>
              </a:pPr>
              <a:r>
                <a:rPr lang="en-US" sz="2200" kern="1200" dirty="0">
                  <a:solidFill>
                    <a:srgbClr val="FFFFFF"/>
                  </a:solidFill>
                  <a:latin typeface="Segoe UI Semibold" panose="020B0702040204020203" pitchFamily="34" charset="0"/>
                </a:rPr>
                <a:t>Shared UI Code</a:t>
              </a:r>
            </a:p>
          </p:txBody>
        </p:sp>
      </p:grpSp>
    </p:spTree>
    <p:extLst>
      <p:ext uri="{BB962C8B-B14F-4D97-AF65-F5344CB8AC3E}">
        <p14:creationId xmlns:p14="http://schemas.microsoft.com/office/powerpoint/2010/main" val="40491818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The Challenge…</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3600" b="0" i="0" u="none" strike="noStrike" cap="none" spc="0" normalizeH="0" dirty="0">
                <a:ln>
                  <a:noFill/>
                </a:ln>
                <a:solidFill>
                  <a:schemeClr val="tx1"/>
                </a:solidFill>
                <a:effectLst/>
                <a:uFillTx/>
                <a:latin typeface="+mn-lt"/>
                <a:ea typeface="+mn-ea"/>
                <a:cs typeface="+mn-cs"/>
                <a:sym typeface="Calibri"/>
              </a:rPr>
              <a:t>What we will do:</a:t>
            </a:r>
          </a:p>
          <a:p>
            <a:pPr marL="285750" lvl="3" indent="-285750">
              <a:buFont typeface="Arial" panose="020B0604020202020204" pitchFamily="34" charset="0"/>
              <a:buChar char="•"/>
            </a:pPr>
            <a:r>
              <a:rPr kumimoji="0" lang="en-US" sz="3600" b="0" i="0" u="none" strike="noStrike" cap="none" spc="0" normalizeH="0" dirty="0">
                <a:ln>
                  <a:noFill/>
                </a:ln>
                <a:solidFill>
                  <a:schemeClr val="tx1"/>
                </a:solidFill>
                <a:effectLst/>
                <a:uFillTx/>
                <a:latin typeface="+mn-lt"/>
                <a:ea typeface="+mn-ea"/>
                <a:cs typeface="+mn-cs"/>
                <a:sym typeface="Calibri"/>
              </a:rPr>
              <a:t>Create a very basic “Hello World” app </a:t>
            </a:r>
          </a:p>
          <a:p>
            <a:pPr marL="285750" lvl="3" indent="-285750">
              <a:buFont typeface="Arial" panose="020B0604020202020204" pitchFamily="34" charset="0"/>
              <a:buChar char="•"/>
            </a:pPr>
            <a:r>
              <a:rPr lang="en-US" sz="3600" dirty="0">
                <a:solidFill>
                  <a:schemeClr val="tx1"/>
                </a:solidFill>
              </a:rPr>
              <a:t>D</a:t>
            </a:r>
            <a:r>
              <a:rPr kumimoji="0" lang="en-US" sz="3600" b="0" i="0" u="none" strike="noStrike" cap="none" spc="0" normalizeH="0" dirty="0">
                <a:ln>
                  <a:noFill/>
                </a:ln>
                <a:solidFill>
                  <a:schemeClr val="tx1"/>
                </a:solidFill>
                <a:effectLst/>
                <a:uFillTx/>
                <a:latin typeface="+mn-lt"/>
                <a:ea typeface="+mn-ea"/>
                <a:cs typeface="+mn-cs"/>
                <a:sym typeface="Calibri"/>
              </a:rPr>
              <a:t>eploy to as many different targets as possible</a:t>
            </a:r>
          </a:p>
          <a:p>
            <a:pPr marL="285750" lvl="3" indent="-285750">
              <a:buFont typeface="Arial" panose="020B0604020202020204" pitchFamily="34" charset="0"/>
              <a:buChar char="•"/>
            </a:pPr>
            <a:endParaRPr kumimoji="0" lang="en-US" sz="3600" b="0" i="0" u="none" strike="noStrike" cap="none" spc="0" normalizeH="0" dirty="0">
              <a:ln>
                <a:noFill/>
              </a:ln>
              <a:solidFill>
                <a:schemeClr val="tx1"/>
              </a:solidFill>
              <a:effectLst/>
              <a:uFillTx/>
              <a:latin typeface="+mn-lt"/>
              <a:ea typeface="+mn-ea"/>
              <a:cs typeface="+mn-cs"/>
              <a:sym typeface="Calibri"/>
            </a:endParaRPr>
          </a:p>
          <a:p>
            <a:pPr lvl="3" indent="0"/>
            <a:r>
              <a:rPr lang="en-US" sz="3600" dirty="0">
                <a:solidFill>
                  <a:schemeClr val="tx1"/>
                </a:solidFill>
              </a:rPr>
              <a:t>What we will not do:</a:t>
            </a:r>
          </a:p>
          <a:p>
            <a:pPr marL="285750" lvl="3" indent="-285750">
              <a:buFont typeface="Arial" panose="020B0604020202020204" pitchFamily="34" charset="0"/>
              <a:buChar char="•"/>
            </a:pPr>
            <a:r>
              <a:rPr lang="en-US" sz="3600" dirty="0">
                <a:solidFill>
                  <a:schemeClr val="tx1"/>
                </a:solidFill>
              </a:rPr>
              <a:t>Platform-specific formatting for different form factors</a:t>
            </a:r>
          </a:p>
          <a:p>
            <a:pPr marL="285750" lvl="3" indent="-285750">
              <a:buFont typeface="Arial" panose="020B0604020202020204" pitchFamily="34" charset="0"/>
              <a:buChar char="•"/>
            </a:pPr>
            <a:r>
              <a:rPr lang="en-US" sz="3600" dirty="0">
                <a:solidFill>
                  <a:schemeClr val="tx1"/>
                </a:solidFill>
              </a:rPr>
              <a:t>App publishing requirements for various targets</a:t>
            </a:r>
          </a:p>
        </p:txBody>
      </p:sp>
    </p:spTree>
    <p:extLst>
      <p:ext uri="{BB962C8B-B14F-4D97-AF65-F5344CB8AC3E}">
        <p14:creationId xmlns:p14="http://schemas.microsoft.com/office/powerpoint/2010/main" val="361908063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58793"/>
          </a:xfrm>
        </p:spPr>
        <p:txBody>
          <a:bodyPr/>
          <a:lstStyle/>
          <a:p>
            <a:r>
              <a:rPr lang="en-US" dirty="0"/>
              <a:t>Challenge Accepted…</a:t>
            </a:r>
          </a:p>
        </p:txBody>
      </p:sp>
      <p:pic>
        <p:nvPicPr>
          <p:cNvPr id="4" name="Picture 3">
            <a:extLst>
              <a:ext uri="{FF2B5EF4-FFF2-40B4-BE49-F238E27FC236}">
                <a16:creationId xmlns:a16="http://schemas.microsoft.com/office/drawing/2014/main" id="{456B535E-D3BB-0E49-B3F9-D829B0197870}"/>
              </a:ext>
            </a:extLst>
          </p:cNvPr>
          <p:cNvPicPr>
            <a:picLocks noChangeAspect="1"/>
          </p:cNvPicPr>
          <p:nvPr/>
        </p:nvPicPr>
        <p:blipFill>
          <a:blip r:embed="rId3"/>
          <a:stretch>
            <a:fillRect/>
          </a:stretch>
        </p:blipFill>
        <p:spPr>
          <a:xfrm>
            <a:off x="2748263" y="1691331"/>
            <a:ext cx="6695474" cy="4635328"/>
          </a:xfrm>
          <a:prstGeom prst="rect">
            <a:avLst/>
          </a:prstGeom>
        </p:spPr>
      </p:pic>
    </p:spTree>
    <p:extLst>
      <p:ext uri="{BB962C8B-B14F-4D97-AF65-F5344CB8AC3E}">
        <p14:creationId xmlns:p14="http://schemas.microsoft.com/office/powerpoint/2010/main" val="10826826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File/New Project</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dirty="0">
                <a:ln>
                  <a:noFill/>
                </a:ln>
                <a:solidFill>
                  <a:schemeClr val="tx1"/>
                </a:solidFill>
                <a:effectLst/>
                <a:uFillTx/>
                <a:latin typeface="+mn-lt"/>
                <a:ea typeface="+mn-ea"/>
                <a:cs typeface="+mn-cs"/>
                <a:sym typeface="Calibri"/>
              </a:rPr>
              <a:t>Create the default Xamarin Forms Projects</a:t>
            </a:r>
          </a:p>
          <a:p>
            <a:pPr marL="571500" lvl="7" indent="-571500">
              <a:buFont typeface="Arial" panose="020B0604020202020204" pitchFamily="34" charset="0"/>
              <a:buChar char="•"/>
            </a:pPr>
            <a:r>
              <a:rPr lang="en-US" sz="4000" dirty="0">
                <a:solidFill>
                  <a:schemeClr val="tx1"/>
                </a:solidFill>
              </a:rPr>
              <a:t>Supports iOS, Android and Windows 10 UWP</a:t>
            </a:r>
            <a:endParaRPr kumimoji="0" lang="en-US" sz="4000" b="0" i="0" u="none" strike="noStrike" cap="none" spc="0" normalizeH="0" dirty="0">
              <a:ln>
                <a:noFill/>
              </a:ln>
              <a:solidFill>
                <a:schemeClr val="tx1"/>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BD187FEC-0B92-DB4A-B85A-D0005E9BC48C}"/>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37565896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WPF Support</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31700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dirty="0">
                <a:ln>
                  <a:noFill/>
                </a:ln>
                <a:solidFill>
                  <a:schemeClr val="tx1"/>
                </a:solidFill>
                <a:effectLst/>
                <a:uFillTx/>
                <a:latin typeface="+mn-lt"/>
                <a:ea typeface="+mn-ea"/>
                <a:cs typeface="+mn-cs"/>
                <a:sym typeface="Calibri"/>
              </a:rPr>
              <a:t>Create default WPF project</a:t>
            </a:r>
          </a:p>
          <a:p>
            <a:pPr marL="571500" lvl="7" indent="-571500">
              <a:buFont typeface="Arial" panose="020B0604020202020204" pitchFamily="34" charset="0"/>
              <a:buChar char="•"/>
            </a:pPr>
            <a:r>
              <a:rPr lang="en-US" sz="4000" dirty="0">
                <a:solidFill>
                  <a:schemeClr val="tx1"/>
                </a:solidFill>
              </a:rPr>
              <a:t>Add </a:t>
            </a:r>
            <a:r>
              <a:rPr lang="en-US" sz="4000" dirty="0" err="1">
                <a:solidFill>
                  <a:schemeClr val="tx1"/>
                </a:solidFill>
              </a:rPr>
              <a:t>nuget</a:t>
            </a:r>
            <a:r>
              <a:rPr lang="en-US" sz="4000" dirty="0">
                <a:solidFill>
                  <a:schemeClr val="tx1"/>
                </a:solidFill>
              </a:rPr>
              <a:t> packages and boilerplate app launch code</a:t>
            </a:r>
          </a:p>
          <a:p>
            <a:pPr marL="571500" lvl="7" indent="-571500">
              <a:buFont typeface="Arial" panose="020B0604020202020204" pitchFamily="34" charset="0"/>
              <a:buChar char="•"/>
            </a:pPr>
            <a:endParaRPr kumimoji="0" lang="en-US" sz="4000" b="0" i="0" u="none" strike="noStrike" cap="none" spc="0" normalizeH="0" dirty="0">
              <a:ln>
                <a:noFill/>
              </a:ln>
              <a:solidFill>
                <a:schemeClr val="tx1"/>
              </a:solidFill>
              <a:effectLst/>
              <a:uFillTx/>
              <a:latin typeface="+mn-lt"/>
              <a:ea typeface="+mn-ea"/>
              <a:cs typeface="+mn-cs"/>
              <a:sym typeface="Calibri"/>
            </a:endParaRPr>
          </a:p>
          <a:p>
            <a:pPr lvl="7" indent="0"/>
            <a:r>
              <a:rPr lang="en-US" sz="4000" dirty="0">
                <a:solidFill>
                  <a:schemeClr val="tx1"/>
                </a:solidFill>
              </a:rPr>
              <a:t>** </a:t>
            </a:r>
            <a:r>
              <a:rPr kumimoji="0" lang="en-US" sz="4000" b="0" i="0" u="none" strike="noStrike" cap="none" spc="0" normalizeH="0" dirty="0">
                <a:ln>
                  <a:noFill/>
                </a:ln>
                <a:solidFill>
                  <a:schemeClr val="tx1"/>
                </a:solidFill>
                <a:effectLst/>
                <a:uFillTx/>
                <a:latin typeface="+mn-lt"/>
                <a:ea typeface="+mn-ea"/>
                <a:cs typeface="+mn-cs"/>
                <a:sym typeface="Calibri"/>
              </a:rPr>
              <a:t>Typical workflow for any additional platform</a:t>
            </a:r>
          </a:p>
        </p:txBody>
      </p:sp>
      <p:sp>
        <p:nvSpPr>
          <p:cNvPr id="4" name="TextBox 3">
            <a:extLst>
              <a:ext uri="{FF2B5EF4-FFF2-40B4-BE49-F238E27FC236}">
                <a16:creationId xmlns:a16="http://schemas.microsoft.com/office/drawing/2014/main" id="{F2640E5A-0FC1-9A41-B368-5F655A30DAD0}"/>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56156621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macOS</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dirty="0">
                <a:ln>
                  <a:noFill/>
                </a:ln>
                <a:solidFill>
                  <a:schemeClr val="tx1"/>
                </a:solidFill>
                <a:effectLst/>
                <a:uFillTx/>
                <a:latin typeface="+mn-lt"/>
                <a:ea typeface="+mn-ea"/>
                <a:cs typeface="+mn-cs"/>
                <a:sym typeface="Calibri"/>
              </a:rPr>
              <a:t>Create default macOS project</a:t>
            </a:r>
          </a:p>
          <a:p>
            <a:pPr marL="571500" lvl="7" indent="-571500">
              <a:buFont typeface="Arial" panose="020B0604020202020204" pitchFamily="34" charset="0"/>
              <a:buChar char="•"/>
            </a:pPr>
            <a:r>
              <a:rPr lang="en-US" sz="4000" dirty="0">
                <a:solidFill>
                  <a:schemeClr val="tx1"/>
                </a:solidFill>
              </a:rPr>
              <a:t>Add </a:t>
            </a:r>
            <a:r>
              <a:rPr lang="en-US" sz="4000" dirty="0" err="1">
                <a:solidFill>
                  <a:schemeClr val="tx1"/>
                </a:solidFill>
              </a:rPr>
              <a:t>nuget</a:t>
            </a:r>
            <a:r>
              <a:rPr lang="en-US" sz="4000" dirty="0">
                <a:solidFill>
                  <a:schemeClr val="tx1"/>
                </a:solidFill>
              </a:rPr>
              <a:t> packages and app launch code</a:t>
            </a:r>
          </a:p>
          <a:p>
            <a:pPr marL="571500" lvl="7" indent="-571500">
              <a:buFont typeface="Arial" panose="020B0604020202020204" pitchFamily="34" charset="0"/>
              <a:buChar char="•"/>
            </a:pPr>
            <a:r>
              <a:rPr kumimoji="0" lang="en-US" sz="4000" b="0" i="0" u="none" strike="noStrike" cap="none" spc="0" normalizeH="0" dirty="0">
                <a:ln>
                  <a:noFill/>
                </a:ln>
                <a:solidFill>
                  <a:schemeClr val="tx1"/>
                </a:solidFill>
                <a:effectLst/>
                <a:uFillTx/>
                <a:latin typeface="+mn-lt"/>
                <a:ea typeface="+mn-ea"/>
                <a:cs typeface="+mn-cs"/>
                <a:sym typeface="Calibri"/>
              </a:rPr>
              <a:t>This one requires a bit more work…</a:t>
            </a:r>
          </a:p>
        </p:txBody>
      </p:sp>
      <p:sp>
        <p:nvSpPr>
          <p:cNvPr id="5" name="TextBox 4">
            <a:extLst>
              <a:ext uri="{FF2B5EF4-FFF2-40B4-BE49-F238E27FC236}">
                <a16:creationId xmlns:a16="http://schemas.microsoft.com/office/drawing/2014/main" id="{972AE43E-149D-414B-9F53-1F544F5D4119}"/>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42100870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GTK#</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dirty="0">
                <a:ln>
                  <a:noFill/>
                </a:ln>
                <a:solidFill>
                  <a:schemeClr val="tx1"/>
                </a:solidFill>
                <a:effectLst/>
                <a:uFillTx/>
                <a:latin typeface="+mn-lt"/>
                <a:ea typeface="+mn-ea"/>
                <a:cs typeface="+mn-cs"/>
                <a:sym typeface="Calibri"/>
              </a:rPr>
              <a:t>Create default GTK# project (VS for Mac)</a:t>
            </a:r>
          </a:p>
          <a:p>
            <a:pPr marL="571500" lvl="7" indent="-571500">
              <a:buFont typeface="Arial" panose="020B0604020202020204" pitchFamily="34" charset="0"/>
              <a:buChar char="•"/>
            </a:pPr>
            <a:r>
              <a:rPr lang="en-US" sz="4000" dirty="0">
                <a:solidFill>
                  <a:schemeClr val="tx1"/>
                </a:solidFill>
              </a:rPr>
              <a:t>Add </a:t>
            </a:r>
            <a:r>
              <a:rPr lang="en-US" sz="4000" dirty="0" err="1">
                <a:solidFill>
                  <a:schemeClr val="tx1"/>
                </a:solidFill>
              </a:rPr>
              <a:t>nuget</a:t>
            </a:r>
            <a:r>
              <a:rPr lang="en-US" sz="4000" dirty="0">
                <a:solidFill>
                  <a:schemeClr val="tx1"/>
                </a:solidFill>
              </a:rPr>
              <a:t> packages and app launch code</a:t>
            </a:r>
          </a:p>
          <a:p>
            <a:pPr marL="571500" lvl="7" indent="-571500">
              <a:buFont typeface="Arial" panose="020B0604020202020204" pitchFamily="34" charset="0"/>
              <a:buChar char="•"/>
            </a:pPr>
            <a:r>
              <a:rPr lang="en-US" sz="4000" dirty="0">
                <a:solidFill>
                  <a:schemeClr val="tx1"/>
                </a:solidFill>
              </a:rPr>
              <a:t>Windows requires installation of GTK#</a:t>
            </a:r>
          </a:p>
          <a:p>
            <a:pPr marL="571500" lvl="7" indent="-571500">
              <a:buFont typeface="Arial" panose="020B0604020202020204" pitchFamily="34" charset="0"/>
              <a:buChar char="•"/>
            </a:pPr>
            <a:r>
              <a:rPr lang="en-US" sz="4000" dirty="0">
                <a:solidFill>
                  <a:schemeClr val="tx1"/>
                </a:solidFill>
              </a:rPr>
              <a:t>Can be created using </a:t>
            </a:r>
            <a:r>
              <a:rPr lang="en-US" sz="4000" dirty="0" err="1">
                <a:solidFill>
                  <a:schemeClr val="tx1"/>
                </a:solidFill>
              </a:rPr>
              <a:t>MonoDevelop</a:t>
            </a:r>
            <a:r>
              <a:rPr lang="en-US" sz="4000" dirty="0">
                <a:solidFill>
                  <a:schemeClr val="tx1"/>
                </a:solidFill>
              </a:rPr>
              <a:t> on Linux</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31752257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a:t>
            </a:r>
            <a:r>
              <a:rPr lang="en-US" dirty="0" err="1"/>
              <a:t>Ooui</a:t>
            </a:r>
            <a:r>
              <a:rPr lang="en-US" dirty="0"/>
              <a:t> (Web)</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Create an ASP.NET Core MVC App</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Add Xamarin &amp; </a:t>
            </a:r>
            <a:r>
              <a:rPr lang="en-US" sz="4000" dirty="0" err="1">
                <a:solidFill>
                  <a:schemeClr val="tx1"/>
                </a:solidFill>
              </a:rPr>
              <a:t>Ooui</a:t>
            </a:r>
            <a:r>
              <a:rPr lang="en-US" sz="4000" dirty="0">
                <a:solidFill>
                  <a:schemeClr val="tx1"/>
                </a:solidFill>
              </a:rPr>
              <a:t> </a:t>
            </a:r>
            <a:r>
              <a:rPr lang="en-US" sz="4000" dirty="0" err="1">
                <a:solidFill>
                  <a:schemeClr val="tx1"/>
                </a:solidFill>
              </a:rPr>
              <a:t>nuget</a:t>
            </a:r>
            <a:r>
              <a:rPr lang="en-US" sz="4000" dirty="0">
                <a:solidFill>
                  <a:schemeClr val="tx1"/>
                </a:solidFill>
              </a:rPr>
              <a:t> packages</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Update Configure() in Startup</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Update </a:t>
            </a:r>
            <a:r>
              <a:rPr lang="en-US" sz="4000" dirty="0" err="1">
                <a:solidFill>
                  <a:schemeClr val="tx1"/>
                </a:solidFill>
              </a:rPr>
              <a:t>HomeController</a:t>
            </a:r>
            <a:r>
              <a:rPr lang="en-US" sz="4000" dirty="0">
                <a:solidFill>
                  <a:schemeClr val="tx1"/>
                </a:solidFill>
              </a:rPr>
              <a:t> to return </a:t>
            </a:r>
            <a:r>
              <a:rPr lang="en-US" sz="4000" dirty="0" err="1">
                <a:solidFill>
                  <a:schemeClr val="tx1"/>
                </a:solidFill>
              </a:rPr>
              <a:t>Xaml</a:t>
            </a:r>
            <a:r>
              <a:rPr lang="en-US" sz="4000" dirty="0">
                <a:solidFill>
                  <a:schemeClr val="tx1"/>
                </a:solidFill>
              </a:rPr>
              <a:t> Page</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38457502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a:t>
            </a:r>
            <a:r>
              <a:rPr lang="en-US" dirty="0" err="1"/>
              <a:t>XboxOne</a:t>
            </a:r>
            <a:endParaRPr lang="en-US" dirty="0"/>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31700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Use existing UWP project</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Requires Xbox to be in Developer Mode</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Setup Remote Debugging</a:t>
            </a:r>
          </a:p>
          <a:p>
            <a:pPr marR="0" algn="l" defTabSz="914400" rtl="0" fontAlgn="auto" latinLnBrk="0" hangingPunct="0">
              <a:lnSpc>
                <a:spcPct val="100000"/>
              </a:lnSpc>
              <a:spcBef>
                <a:spcPts val="0"/>
              </a:spcBef>
              <a:spcAft>
                <a:spcPts val="0"/>
              </a:spcAft>
              <a:buClrTx/>
              <a:buSzTx/>
              <a:tabLst/>
            </a:pPr>
            <a:endParaRPr lang="en-US" sz="4000" dirty="0">
              <a:solidFill>
                <a:schemeClr val="tx1"/>
              </a:solidFill>
            </a:endParaRPr>
          </a:p>
          <a:p>
            <a:pPr marR="0" algn="l" defTabSz="914400" rtl="0" fontAlgn="auto" latinLnBrk="0" hangingPunct="0">
              <a:lnSpc>
                <a:spcPct val="100000"/>
              </a:lnSpc>
              <a:spcBef>
                <a:spcPts val="0"/>
              </a:spcBef>
              <a:spcAft>
                <a:spcPts val="0"/>
              </a:spcAft>
              <a:buClrTx/>
              <a:buSzTx/>
              <a:tabLst/>
            </a:pPr>
            <a:r>
              <a:rPr lang="en-US" sz="4000" dirty="0">
                <a:solidFill>
                  <a:schemeClr val="tx1"/>
                </a:solidFill>
              </a:rPr>
              <a:t>** Should probably have its own project</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42266215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Adding Tizen</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Create a Tizen project</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Install Tizen SDK, emulators and tools</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TV requires 2018 Smart TV in Developer Mode</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353586461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Xamarin?</a:t>
            </a:r>
          </a:p>
        </p:txBody>
      </p:sp>
    </p:spTree>
    <p:extLst>
      <p:ext uri="{BB962C8B-B14F-4D97-AF65-F5344CB8AC3E}">
        <p14:creationId xmlns:p14="http://schemas.microsoft.com/office/powerpoint/2010/main" val="18348097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–Amazon Fire TV</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25545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Use default Android project</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Requires device in Developer Mode</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Would be published to Amazon App Store rather than Google Play</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559063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 (Publishing)</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218974676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Demo – Android Wear</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Use default Android project (not ideal)</a:t>
            </a: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Recommend a separate Wear project</a:t>
            </a:r>
          </a:p>
        </p:txBody>
      </p:sp>
      <p:sp>
        <p:nvSpPr>
          <p:cNvPr id="2" name="TextBox 1">
            <a:extLst>
              <a:ext uri="{FF2B5EF4-FFF2-40B4-BE49-F238E27FC236}">
                <a16:creationId xmlns:a16="http://schemas.microsoft.com/office/drawing/2014/main" id="{199EC251-623C-C141-978B-15696FA6B836}"/>
              </a:ext>
            </a:extLst>
          </p:cNvPr>
          <p:cNvSpPr txBox="1"/>
          <p:nvPr/>
        </p:nvSpPr>
        <p:spPr>
          <a:xfrm>
            <a:off x="738796" y="5783973"/>
            <a:ext cx="268438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200" b="0" i="0" u="none" strike="noStrike" cap="none" spc="0" normalizeH="0" dirty="0">
                <a:ln>
                  <a:noFill/>
                </a:ln>
                <a:solidFill>
                  <a:schemeClr val="accent5"/>
                </a:solidFill>
                <a:effectLst/>
                <a:uFillTx/>
                <a:latin typeface="+mn-lt"/>
                <a:ea typeface="+mn-ea"/>
                <a:cs typeface="+mn-cs"/>
                <a:sym typeface="Calibri"/>
                <a:hlinkClick r:id="rId3"/>
              </a:rPr>
              <a:t>Link to docs</a:t>
            </a:r>
            <a:endParaRPr kumimoji="0" lang="en-US" sz="4200" b="0" i="0" u="none" strike="noStrike" cap="none" spc="0" normalizeH="0" dirty="0">
              <a:ln>
                <a:noFill/>
              </a:ln>
              <a:solidFill>
                <a:schemeClr val="accent5"/>
              </a:solidFill>
              <a:effectLst/>
              <a:uFillTx/>
              <a:latin typeface="+mn-lt"/>
              <a:ea typeface="+mn-ea"/>
              <a:cs typeface="+mn-cs"/>
              <a:sym typeface="Calibri"/>
            </a:endParaRPr>
          </a:p>
        </p:txBody>
      </p:sp>
    </p:spTree>
    <p:extLst>
      <p:ext uri="{BB962C8B-B14F-4D97-AF65-F5344CB8AC3E}">
        <p14:creationId xmlns:p14="http://schemas.microsoft.com/office/powerpoint/2010/main" val="22163733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269238" y="341869"/>
            <a:ext cx="11653523" cy="1162178"/>
          </a:xfrm>
        </p:spPr>
        <p:txBody>
          <a:bodyPr/>
          <a:lstStyle/>
          <a:p>
            <a:r>
              <a:rPr lang="en-US" dirty="0"/>
              <a:t>Wait! What about…</a:t>
            </a:r>
          </a:p>
        </p:txBody>
      </p:sp>
      <p:sp>
        <p:nvSpPr>
          <p:cNvPr id="6" name="TextBox 5">
            <a:extLst>
              <a:ext uri="{FF2B5EF4-FFF2-40B4-BE49-F238E27FC236}">
                <a16:creationId xmlns:a16="http://schemas.microsoft.com/office/drawing/2014/main" id="{65478ED5-6BE6-2646-B18F-6D7A9691A5F8}"/>
              </a:ext>
            </a:extLst>
          </p:cNvPr>
          <p:cNvSpPr txBox="1"/>
          <p:nvPr/>
        </p:nvSpPr>
        <p:spPr>
          <a:xfrm>
            <a:off x="738796" y="1751185"/>
            <a:ext cx="10530566"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Apple Watch - </a:t>
            </a:r>
            <a:r>
              <a:rPr lang="en-US" sz="4000" dirty="0">
                <a:solidFill>
                  <a:schemeClr val="tx1"/>
                </a:solidFill>
                <a:hlinkClick r:id="rId3"/>
              </a:rPr>
              <a:t>docs</a:t>
            </a:r>
            <a:endParaRPr lang="en-US" sz="4000" dirty="0">
              <a:solidFill>
                <a:schemeClr val="tx1"/>
              </a:solidFill>
            </a:endParaRPr>
          </a:p>
          <a:p>
            <a:pPr marL="571500" marR="0" indent="-5715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solidFill>
                  <a:schemeClr val="tx1"/>
                </a:solidFill>
              </a:rPr>
              <a:t>Apple TV - </a:t>
            </a:r>
            <a:r>
              <a:rPr lang="en-US" sz="4000" dirty="0">
                <a:solidFill>
                  <a:schemeClr val="tx1"/>
                </a:solidFill>
                <a:hlinkClick r:id="rId4"/>
              </a:rPr>
              <a:t>docs</a:t>
            </a:r>
            <a:endParaRPr lang="en-US" sz="4000" dirty="0">
              <a:solidFill>
                <a:schemeClr val="tx1"/>
              </a:solidFill>
            </a:endParaRPr>
          </a:p>
        </p:txBody>
      </p:sp>
      <p:sp>
        <p:nvSpPr>
          <p:cNvPr id="5" name="TextBox 4">
            <a:extLst>
              <a:ext uri="{FF2B5EF4-FFF2-40B4-BE49-F238E27FC236}">
                <a16:creationId xmlns:a16="http://schemas.microsoft.com/office/drawing/2014/main" id="{4602DF21-7961-B24C-A813-7E0324501797}"/>
              </a:ext>
            </a:extLst>
          </p:cNvPr>
          <p:cNvSpPr txBox="1"/>
          <p:nvPr/>
        </p:nvSpPr>
        <p:spPr>
          <a:xfrm>
            <a:off x="738796" y="3429000"/>
            <a:ext cx="10530566"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4000" dirty="0">
                <a:solidFill>
                  <a:schemeClr val="tx1"/>
                </a:solidFill>
              </a:rPr>
              <a:t>Can share business logic but not UI.</a:t>
            </a:r>
          </a:p>
          <a:p>
            <a:pPr marR="0" algn="l" defTabSz="914400" rtl="0" fontAlgn="auto" latinLnBrk="0" hangingPunct="0">
              <a:lnSpc>
                <a:spcPct val="100000"/>
              </a:lnSpc>
              <a:spcBef>
                <a:spcPts val="0"/>
              </a:spcBef>
              <a:spcAft>
                <a:spcPts val="0"/>
              </a:spcAft>
              <a:buClrTx/>
              <a:buSzTx/>
              <a:tabLst/>
            </a:pPr>
            <a:r>
              <a:rPr lang="en-US" sz="4000" dirty="0">
                <a:solidFill>
                  <a:schemeClr val="tx1"/>
                </a:solidFill>
              </a:rPr>
              <a:t>It would require a separate session for each of these.</a:t>
            </a:r>
          </a:p>
        </p:txBody>
      </p:sp>
    </p:spTree>
    <p:extLst>
      <p:ext uri="{BB962C8B-B14F-4D97-AF65-F5344CB8AC3E}">
        <p14:creationId xmlns:p14="http://schemas.microsoft.com/office/powerpoint/2010/main" val="31513872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F74E9-AC6C-8C4F-87D8-9986638D1593}"/>
              </a:ext>
            </a:extLst>
          </p:cNvPr>
          <p:cNvSpPr>
            <a:spLocks noGrp="1"/>
          </p:cNvSpPr>
          <p:nvPr>
            <p:ph type="title"/>
          </p:nvPr>
        </p:nvSpPr>
        <p:spPr>
          <a:xfrm>
            <a:off x="170383" y="2054457"/>
            <a:ext cx="11653523" cy="2749086"/>
          </a:xfrm>
        </p:spPr>
        <p:txBody>
          <a:bodyPr/>
          <a:lstStyle/>
          <a:p>
            <a:pPr algn="ctr"/>
            <a:r>
              <a:rPr lang="en-US" dirty="0"/>
              <a:t>Q&amp;A</a:t>
            </a:r>
            <a:br>
              <a:rPr lang="en-US" dirty="0"/>
            </a:br>
            <a:br>
              <a:rPr lang="en-US" dirty="0"/>
            </a:br>
            <a:r>
              <a:rPr lang="en-US" sz="4400" dirty="0" err="1"/>
              <a:t>Github</a:t>
            </a:r>
            <a:r>
              <a:rPr lang="en-US" sz="4400" dirty="0"/>
              <a:t>: </a:t>
            </a:r>
            <a:r>
              <a:rPr lang="en-US" sz="4400" dirty="0">
                <a:hlinkClick r:id="rId3"/>
              </a:rPr>
              <a:t>https://</a:t>
            </a:r>
            <a:r>
              <a:rPr lang="en-US" sz="4400" dirty="0" err="1">
                <a:hlinkClick r:id="rId3"/>
              </a:rPr>
              <a:t>github.com</a:t>
            </a:r>
            <a:r>
              <a:rPr lang="en-US" sz="4400" dirty="0">
                <a:hlinkClick r:id="rId3"/>
              </a:rPr>
              <a:t>/</a:t>
            </a:r>
            <a:r>
              <a:rPr lang="en-US" sz="4400" dirty="0" err="1">
                <a:hlinkClick r:id="rId3"/>
              </a:rPr>
              <a:t>JarleySoft</a:t>
            </a:r>
            <a:r>
              <a:rPr lang="en-US" sz="4400" dirty="0">
                <a:hlinkClick r:id="rId3"/>
              </a:rPr>
              <a:t>/</a:t>
            </a:r>
            <a:r>
              <a:rPr lang="en-US" sz="4400" dirty="0" err="1">
                <a:hlinkClick r:id="rId3"/>
              </a:rPr>
              <a:t>XFChallenge</a:t>
            </a:r>
            <a:endParaRPr lang="en-US" sz="4400" dirty="0"/>
          </a:p>
        </p:txBody>
      </p:sp>
    </p:spTree>
    <p:extLst>
      <p:ext uri="{BB962C8B-B14F-4D97-AF65-F5344CB8AC3E}">
        <p14:creationId xmlns:p14="http://schemas.microsoft.com/office/powerpoint/2010/main" val="6729964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F71649-DF56-4EE6-B5A3-60A6888B6CE9}"/>
              </a:ext>
            </a:extLst>
          </p:cNvPr>
          <p:cNvSpPr txBox="1"/>
          <p:nvPr/>
        </p:nvSpPr>
        <p:spPr>
          <a:xfrm>
            <a:off x="4325436" y="1688471"/>
            <a:ext cx="6091310" cy="2235792"/>
          </a:xfrm>
          <a:prstGeom prst="rect">
            <a:avLst/>
          </a:prstGeom>
          <a:noFill/>
        </p:spPr>
        <p:txBody>
          <a:bodyPr wrap="square" lIns="179285" tIns="143428" rIns="179285" bIns="143428" rtlCol="0">
            <a:spAutoFit/>
          </a:bodyPr>
          <a:lstStyle/>
          <a:p>
            <a:pPr>
              <a:lnSpc>
                <a:spcPct val="90000"/>
              </a:lnSpc>
              <a:spcAft>
                <a:spcPts val="588"/>
              </a:spcAft>
            </a:pPr>
            <a:r>
              <a:rPr lang="en-US" sz="4313"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Carl Barton</a:t>
            </a:r>
          </a:p>
          <a:p>
            <a:pPr>
              <a:lnSpc>
                <a:spcPct val="90000"/>
              </a:lnSpc>
              <a:spcAft>
                <a:spcPts val="588"/>
              </a:spcAft>
            </a:pPr>
            <a:r>
              <a:rPr lang="en-US" sz="3137" b="1" dirty="0">
                <a:gradFill>
                  <a:gsLst>
                    <a:gs pos="2917">
                      <a:schemeClr val="tx1"/>
                    </a:gs>
                    <a:gs pos="30000">
                      <a:schemeClr val="tx1"/>
                    </a:gs>
                  </a:gsLst>
                  <a:lin ang="5400000" scaled="0"/>
                </a:gradFill>
                <a:latin typeface="+mj-lt"/>
              </a:rPr>
              <a:t>Jarley Software, LLC</a:t>
            </a:r>
          </a:p>
          <a:p>
            <a:pPr>
              <a:lnSpc>
                <a:spcPct val="90000"/>
              </a:lnSpc>
              <a:spcAft>
                <a:spcPts val="588"/>
              </a:spcAft>
            </a:pPr>
            <a:r>
              <a:rPr lang="en-US" sz="2353" dirty="0">
                <a:solidFill>
                  <a:schemeClr val="tx1"/>
                </a:solidFill>
              </a:rPr>
              <a:t>@</a:t>
            </a:r>
            <a:r>
              <a:rPr lang="en-US" sz="2353" dirty="0" err="1">
                <a:solidFill>
                  <a:schemeClr val="tx1"/>
                </a:solidFill>
              </a:rPr>
              <a:t>cbartonnh</a:t>
            </a:r>
            <a:endParaRPr lang="en-US" sz="2353" dirty="0">
              <a:solidFill>
                <a:schemeClr val="tx1"/>
              </a:solidFill>
            </a:endParaRPr>
          </a:p>
          <a:p>
            <a:r>
              <a:rPr lang="en-US" sz="2353" dirty="0" err="1">
                <a:solidFill>
                  <a:schemeClr val="tx1"/>
                </a:solidFill>
              </a:rPr>
              <a:t>cbartonnh@gmail.com</a:t>
            </a:r>
            <a:endParaRPr lang="en-US" sz="2353" dirty="0">
              <a:solidFill>
                <a:schemeClr val="tx1"/>
              </a:solidFill>
            </a:endParaRPr>
          </a:p>
        </p:txBody>
      </p:sp>
      <p:pic>
        <p:nvPicPr>
          <p:cNvPr id="6" name="Picture 5">
            <a:extLst>
              <a:ext uri="{FF2B5EF4-FFF2-40B4-BE49-F238E27FC236}">
                <a16:creationId xmlns:a16="http://schemas.microsoft.com/office/drawing/2014/main" id="{A04F5840-AEF9-B44C-A240-507B7B528BEF}"/>
              </a:ext>
            </a:extLst>
          </p:cNvPr>
          <p:cNvPicPr>
            <a:picLocks noChangeAspect="1"/>
          </p:cNvPicPr>
          <p:nvPr/>
        </p:nvPicPr>
        <p:blipFill>
          <a:blip r:embed="rId3"/>
          <a:stretch>
            <a:fillRect/>
          </a:stretch>
        </p:blipFill>
        <p:spPr>
          <a:xfrm>
            <a:off x="165644" y="1715387"/>
            <a:ext cx="3427228" cy="3427228"/>
          </a:xfrm>
          <a:prstGeom prst="rect">
            <a:avLst/>
          </a:prstGeom>
          <a:effectLst>
            <a:glow rad="1358900">
              <a:schemeClr val="accent4">
                <a:satMod val="175000"/>
                <a:alpha val="20000"/>
              </a:schemeClr>
            </a:glow>
          </a:effectLst>
        </p:spPr>
      </p:pic>
      <p:sp>
        <p:nvSpPr>
          <p:cNvPr id="3" name="TextBox 2">
            <a:extLst>
              <a:ext uri="{FF2B5EF4-FFF2-40B4-BE49-F238E27FC236}">
                <a16:creationId xmlns:a16="http://schemas.microsoft.com/office/drawing/2014/main" id="{EDD5608E-7D4E-4D53-86E3-8AABFC9A841F}"/>
              </a:ext>
            </a:extLst>
          </p:cNvPr>
          <p:cNvSpPr txBox="1"/>
          <p:nvPr/>
        </p:nvSpPr>
        <p:spPr>
          <a:xfrm>
            <a:off x="7977948" y="5772499"/>
            <a:ext cx="4016918" cy="941374"/>
          </a:xfrm>
          <a:prstGeom prst="rect">
            <a:avLst/>
          </a:prstGeom>
          <a:noFill/>
        </p:spPr>
        <p:txBody>
          <a:bodyPr wrap="none" lIns="179285" tIns="143428" rIns="179285" bIns="143428" rtlCol="0">
            <a:spAutoFit/>
          </a:bodyPr>
          <a:lstStyle/>
          <a:p>
            <a:pPr algn="r">
              <a:lnSpc>
                <a:spcPct val="90000"/>
              </a:lnSpc>
              <a:spcAft>
                <a:spcPts val="588"/>
              </a:spcAft>
            </a:pPr>
            <a:r>
              <a:rPr lang="en-US" sz="2353" b="1"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Getting started with Xamarin</a:t>
            </a:r>
            <a:br>
              <a:rPr lang="en-US" sz="2353" dirty="0">
                <a:gradFill>
                  <a:gsLst>
                    <a:gs pos="2917">
                      <a:schemeClr val="tx1"/>
                    </a:gs>
                    <a:gs pos="30000">
                      <a:schemeClr val="tx1"/>
                    </a:gs>
                  </a:gsLst>
                  <a:lin ang="5400000" scaled="0"/>
                </a:gradFill>
              </a:rPr>
            </a:br>
            <a:r>
              <a:rPr lang="en-US" sz="2353" dirty="0" err="1">
                <a:gradFill>
                  <a:gsLst>
                    <a:gs pos="2917">
                      <a:schemeClr val="tx1"/>
                    </a:gs>
                    <a:gs pos="30000">
                      <a:schemeClr val="tx1"/>
                    </a:gs>
                  </a:gsLst>
                  <a:lin ang="5400000" scaled="0"/>
                </a:gradFill>
              </a:rPr>
              <a:t>docs.microsoft.com</a:t>
            </a:r>
            <a:r>
              <a:rPr lang="en-US" sz="2353" dirty="0">
                <a:gradFill>
                  <a:gsLst>
                    <a:gs pos="2917">
                      <a:schemeClr val="tx1"/>
                    </a:gs>
                    <a:gs pos="30000">
                      <a:schemeClr val="tx1"/>
                    </a:gs>
                  </a:gsLst>
                  <a:lin ang="5400000" scaled="0"/>
                </a:gradFill>
              </a:rPr>
              <a:t>/Xamarin</a:t>
            </a:r>
          </a:p>
        </p:txBody>
      </p:sp>
      <p:pic>
        <p:nvPicPr>
          <p:cNvPr id="5" name="Picture 4">
            <a:extLst>
              <a:ext uri="{FF2B5EF4-FFF2-40B4-BE49-F238E27FC236}">
                <a16:creationId xmlns:a16="http://schemas.microsoft.com/office/drawing/2014/main" id="{97FDA948-10EC-C24E-A0EA-1AD994079773}"/>
              </a:ext>
            </a:extLst>
          </p:cNvPr>
          <p:cNvPicPr>
            <a:picLocks noChangeAspect="1"/>
          </p:cNvPicPr>
          <p:nvPr/>
        </p:nvPicPr>
        <p:blipFill>
          <a:blip r:embed="rId4"/>
          <a:stretch>
            <a:fillRect/>
          </a:stretch>
        </p:blipFill>
        <p:spPr>
          <a:xfrm>
            <a:off x="165644" y="6040845"/>
            <a:ext cx="3657187" cy="586530"/>
          </a:xfrm>
          <a:prstGeom prst="rect">
            <a:avLst/>
          </a:prstGeom>
        </p:spPr>
      </p:pic>
    </p:spTree>
    <p:extLst>
      <p:ext uri="{BB962C8B-B14F-4D97-AF65-F5344CB8AC3E}">
        <p14:creationId xmlns:p14="http://schemas.microsoft.com/office/powerpoint/2010/main" val="27218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atOff val="-3547"/>
            <a:lumOff val="-10352"/>
          </a:schemeClr>
        </a:solidFill>
        <a:effectLst/>
      </p:bgPr>
    </p:bg>
    <p:spTree>
      <p:nvGrpSpPr>
        <p:cNvPr id="1" name=""/>
        <p:cNvGrpSpPr/>
        <p:nvPr/>
      </p:nvGrpSpPr>
      <p:grpSpPr>
        <a:xfrm>
          <a:off x="0" y="0"/>
          <a:ext cx="0" cy="0"/>
          <a:chOff x="0" y="0"/>
          <a:chExt cx="0" cy="0"/>
        </a:xfrm>
      </p:grpSpPr>
      <p:pic>
        <p:nvPicPr>
          <p:cNvPr id="174" name="gscc_nh_official_logo_transparent.png" descr="gscc_nh_official_logo_transparent.png"/>
          <p:cNvPicPr>
            <a:picLocks noChangeAspect="1"/>
          </p:cNvPicPr>
          <p:nvPr/>
        </p:nvPicPr>
        <p:blipFill>
          <a:blip r:embed="rId2">
            <a:extLst/>
          </a:blip>
          <a:stretch>
            <a:fillRect/>
          </a:stretch>
        </p:blipFill>
        <p:spPr>
          <a:xfrm>
            <a:off x="4784746" y="2190520"/>
            <a:ext cx="2622508" cy="1960773"/>
          </a:xfrm>
          <a:prstGeom prst="rect">
            <a:avLst/>
          </a:prstGeom>
          <a:ln w="12700">
            <a:miter lim="400000"/>
          </a:ln>
        </p:spPr>
      </p:pic>
      <p:sp>
        <p:nvSpPr>
          <p:cNvPr id="175" name="TextBox 5"/>
          <p:cNvSpPr txBox="1"/>
          <p:nvPr/>
        </p:nvSpPr>
        <p:spPr>
          <a:xfrm>
            <a:off x="0" y="5284789"/>
            <a:ext cx="12192000" cy="637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600" b="1">
                <a:solidFill>
                  <a:srgbClr val="FFFFFF"/>
                </a:solidFill>
                <a:latin typeface="Segoe UI Light"/>
                <a:ea typeface="Segoe UI Light"/>
                <a:cs typeface="Segoe UI Light"/>
                <a:sym typeface="Segoe UI Light"/>
              </a:defRPr>
            </a:lvl1pPr>
          </a:lstStyle>
          <a:p>
            <a:r>
              <a:t>Thank 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r>
              <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r>
              <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r>
              <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r>
              <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hangingPunct="1">
              <a:defRPr/>
            </a:pPr>
            <a:r>
              <a:rPr lang="en-US" sz="1962" dirty="0">
                <a:solidFill>
                  <a:prstClr val="white"/>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hangingPunct="1">
              <a:defRPr/>
            </a:pPr>
            <a:r>
              <a:rPr lang="en-US" sz="1962" dirty="0">
                <a:solidFill>
                  <a:prstClr val="white"/>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hangingPunct="1">
              <a:defRPr/>
            </a:pPr>
            <a:r>
              <a:rPr lang="en-US" sz="1962" dirty="0">
                <a:solidFill>
                  <a:prstClr val="white"/>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hangingPunct="1">
              <a:defRPr/>
            </a:pPr>
            <a:r>
              <a:rPr lang="en-US" sz="4000" dirty="0">
                <a:solidFill>
                  <a:prstClr val="white"/>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endPar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endPar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hangingPunct="1">
                <a:defRPr/>
              </a:pPr>
              <a:endParaRPr lang="en-US" sz="784"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19449" y="5523645"/>
            <a:ext cx="11353104" cy="628178"/>
          </a:xfrm>
          <a:prstGeom prst="rect">
            <a:avLst/>
          </a:prstGeom>
          <a:noFill/>
        </p:spPr>
        <p:txBody>
          <a:bodyPr wrap="square" lIns="179260" tIns="143407" rIns="179260" bIns="143407" rtlCol="0">
            <a:spAutoFit/>
          </a:bodyPr>
          <a:lstStyle/>
          <a:p>
            <a:pPr algn="ctr" defTabSz="914028" hangingPunct="1">
              <a:defRPr/>
            </a:pPr>
            <a:r>
              <a:rPr lang="en-US" sz="220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hangingPunct="1">
              <a:defRPr/>
            </a:pPr>
            <a:endParaRPr lang="en-US" sz="1766">
              <a:ln w="38100" cmpd="sng">
                <a:solidFill>
                  <a:srgbClr val="000000"/>
                </a:solidFill>
                <a:prstDash val="dash"/>
              </a:ln>
              <a:solidFill>
                <a:srgbClr val="404040"/>
              </a:solidFill>
              <a:latin typeface="Calibri" panose="020F0502020204030204"/>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38103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68048" y="2017842"/>
            <a:ext cx="11429415" cy="2722729"/>
            <a:chOff x="655354" y="2158999"/>
            <a:chExt cx="11661908" cy="2778113"/>
          </a:xfrm>
        </p:grpSpPr>
        <p:sp>
          <p:nvSpPr>
            <p:cNvPr id="4" name="Rectangle 3"/>
            <p:cNvSpPr/>
            <p:nvPr/>
          </p:nvSpPr>
          <p:spPr>
            <a:xfrm>
              <a:off x="655354" y="4515153"/>
              <a:ext cx="3200898" cy="415616"/>
            </a:xfrm>
            <a:prstGeom prst="rect">
              <a:avLst/>
            </a:prstGeom>
          </p:spPr>
          <p:txBody>
            <a:bodyPr wrap="square">
              <a:spAutoFit/>
            </a:bodyPr>
            <a:lstStyle/>
            <a:p>
              <a:pPr algn="ctr" defTabSz="457157" fontAlgn="base" hangingPunct="1">
                <a:spcBef>
                  <a:spcPct val="0"/>
                </a:spcBef>
                <a:spcAft>
                  <a:spcPct val="0"/>
                </a:spcAft>
                <a:defRPr/>
              </a:pPr>
              <a:r>
                <a:rPr lang="en-US" sz="2059">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908076" y="4521496"/>
              <a:ext cx="2781434" cy="415616"/>
            </a:xfrm>
            <a:prstGeom prst="rect">
              <a:avLst/>
            </a:prstGeom>
          </p:spPr>
          <p:txBody>
            <a:bodyPr wrap="square">
              <a:spAutoFit/>
            </a:bodyPr>
            <a:lstStyle/>
            <a:p>
              <a:pPr algn="ctr" defTabSz="457157" fontAlgn="base" hangingPunct="1">
                <a:spcBef>
                  <a:spcPct val="0"/>
                </a:spcBef>
                <a:spcAft>
                  <a:spcPct val="0"/>
                </a:spcAft>
                <a:defRPr/>
              </a:pPr>
              <a:r>
                <a:rPr lang="en-US" sz="2059">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0603" y="2486172"/>
              <a:ext cx="3150399" cy="1603227"/>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8879" y="2158999"/>
              <a:ext cx="3359829" cy="192502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36125" y="2494561"/>
              <a:ext cx="3150399" cy="1586450"/>
            </a:xfrm>
            <a:prstGeom prst="rect">
              <a:avLst/>
            </a:prstGeom>
          </p:spPr>
        </p:pic>
        <p:sp>
          <p:nvSpPr>
            <p:cNvPr id="21" name="Rectangle 20"/>
            <p:cNvSpPr/>
            <p:nvPr/>
          </p:nvSpPr>
          <p:spPr>
            <a:xfrm>
              <a:off x="8705383" y="4521495"/>
              <a:ext cx="3611879" cy="415616"/>
            </a:xfrm>
            <a:prstGeom prst="rect">
              <a:avLst/>
            </a:prstGeom>
          </p:spPr>
          <p:txBody>
            <a:bodyPr wrap="square">
              <a:spAutoFit/>
            </a:bodyPr>
            <a:lstStyle/>
            <a:p>
              <a:pPr algn="ctr" defTabSz="457157" fontAlgn="base" hangingPunct="1">
                <a:spcBef>
                  <a:spcPct val="0"/>
                </a:spcBef>
                <a:spcAft>
                  <a:spcPct val="0"/>
                </a:spcAft>
                <a:defRPr/>
              </a:pPr>
              <a:r>
                <a:rPr lang="en-US" sz="2059" dirty="0">
                  <a:solidFill>
                    <a:srgbClr val="404040"/>
                  </a:solidFill>
                  <a:latin typeface="Segoe UI Light"/>
                  <a:ea typeface="ＭＳ Ｐゴシック" pitchFamily="-72" charset="-128"/>
                  <a:cs typeface="Helvetica Light"/>
                </a:rPr>
                <a:t>Native Performance</a:t>
              </a:r>
            </a:p>
          </p:txBody>
        </p:sp>
      </p:grpSp>
    </p:spTree>
    <p:extLst>
      <p:ext uri="{BB962C8B-B14F-4D97-AF65-F5344CB8AC3E}">
        <p14:creationId xmlns:p14="http://schemas.microsoft.com/office/powerpoint/2010/main" val="424922909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Clients in C#: Mobile, Mac, &amp; Windows</a:t>
            </a:r>
          </a:p>
        </p:txBody>
      </p:sp>
      <p:sp>
        <p:nvSpPr>
          <p:cNvPr id="21" name="Text Placeholder 20"/>
          <p:cNvSpPr>
            <a:spLocks noGrp="1"/>
          </p:cNvSpPr>
          <p:nvPr>
            <p:ph type="body" sz="quarter" idx="10"/>
          </p:nvPr>
        </p:nvSpPr>
        <p:spPr>
          <a:xfrm>
            <a:off x="838126" y="1189177"/>
            <a:ext cx="11086191" cy="1512209"/>
          </a:xfrm>
        </p:spPr>
        <p:txBody>
          <a:bodyPr/>
          <a:lstStyle/>
          <a:p>
            <a:r>
              <a:rPr lang="en-US" dirty="0"/>
              <a:t>.NET goes to every single client platform</a:t>
            </a:r>
          </a:p>
          <a:p>
            <a:endParaRPr lang="en-US" dirty="0"/>
          </a:p>
          <a:p>
            <a:endParaRPr lang="en-US" dirty="0"/>
          </a:p>
        </p:txBody>
      </p:sp>
      <p:sp>
        <p:nvSpPr>
          <p:cNvPr id="24" name="Rectangle 23"/>
          <p:cNvSpPr/>
          <p:nvPr/>
        </p:nvSpPr>
        <p:spPr bwMode="auto">
          <a:xfrm>
            <a:off x="785126" y="4234665"/>
            <a:ext cx="10595520" cy="17855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92" tIns="89592" rIns="33601" bIns="89630" rtlCol="0" anchor="ctr" anchorCtr="0"/>
          <a:lstStyle/>
          <a:p>
            <a:pPr algn="ctr" defTabSz="913595" fontAlgn="base" hangingPunct="1">
              <a:spcBef>
                <a:spcPct val="0"/>
              </a:spcBef>
              <a:spcAft>
                <a:spcPct val="0"/>
              </a:spcAft>
              <a:defRPr/>
            </a:pPr>
            <a:r>
              <a:rPr lang="en-US" sz="4312">
                <a:solidFill>
                  <a:srgbClr val="FFFFFF"/>
                </a:solidFill>
                <a:latin typeface="Segoe UI Light"/>
              </a:rPr>
              <a:t>Shared C# Logic</a:t>
            </a:r>
          </a:p>
        </p:txBody>
      </p:sp>
      <p:grpSp>
        <p:nvGrpSpPr>
          <p:cNvPr id="15" name="Group 14"/>
          <p:cNvGrpSpPr/>
          <p:nvPr/>
        </p:nvGrpSpPr>
        <p:grpSpPr>
          <a:xfrm>
            <a:off x="838127" y="2692050"/>
            <a:ext cx="10489512" cy="1209731"/>
            <a:chOff x="871904" y="2745425"/>
            <a:chExt cx="10701366" cy="1234164"/>
          </a:xfrm>
        </p:grpSpPr>
        <p:grpSp>
          <p:nvGrpSpPr>
            <p:cNvPr id="8" name="Group 7"/>
            <p:cNvGrpSpPr/>
            <p:nvPr/>
          </p:nvGrpSpPr>
          <p:grpSpPr>
            <a:xfrm>
              <a:off x="871904" y="2750023"/>
              <a:ext cx="1136510" cy="1229566"/>
              <a:chOff x="871904" y="2750023"/>
              <a:chExt cx="1136510" cy="1229566"/>
            </a:xfrm>
          </p:grpSpPr>
          <p:sp>
            <p:nvSpPr>
              <p:cNvPr id="29" name="TextBox 28"/>
              <p:cNvSpPr txBox="1"/>
              <p:nvPr/>
            </p:nvSpPr>
            <p:spPr>
              <a:xfrm>
                <a:off x="871904" y="3495839"/>
                <a:ext cx="1136510" cy="483750"/>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a:solidFill>
                      <a:srgbClr val="505050"/>
                    </a:solidFill>
                    <a:latin typeface="Segoe UI Semilight"/>
                  </a:rPr>
                  <a:t>Android C#</a:t>
                </a: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9027" y="2750023"/>
                <a:ext cx="842264" cy="842264"/>
              </a:xfrm>
              <a:prstGeom prst="rect">
                <a:avLst/>
              </a:prstGeom>
            </p:spPr>
          </p:pic>
        </p:grpSp>
        <p:grpSp>
          <p:nvGrpSpPr>
            <p:cNvPr id="10" name="Group 9"/>
            <p:cNvGrpSpPr/>
            <p:nvPr/>
          </p:nvGrpSpPr>
          <p:grpSpPr>
            <a:xfrm>
              <a:off x="4330143" y="2745425"/>
              <a:ext cx="863376" cy="1234121"/>
              <a:chOff x="4247467" y="2745425"/>
              <a:chExt cx="863376" cy="1234121"/>
            </a:xfrm>
          </p:grpSpPr>
          <p:sp>
            <p:nvSpPr>
              <p:cNvPr id="48" name="TextBox 47"/>
              <p:cNvSpPr txBox="1"/>
              <p:nvPr/>
            </p:nvSpPr>
            <p:spPr>
              <a:xfrm>
                <a:off x="4247467" y="3495839"/>
                <a:ext cx="863376" cy="483707"/>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a:solidFill>
                      <a:srgbClr val="505050"/>
                    </a:solidFill>
                    <a:latin typeface="Segoe UI Semilight"/>
                  </a:rPr>
                  <a:t>iOS C#</a:t>
                </a:r>
              </a:p>
            </p:txBody>
          </p:sp>
          <p:pic>
            <p:nvPicPr>
              <p:cNvPr id="49"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296545" y="2745425"/>
                <a:ext cx="765218" cy="765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803482" y="3010431"/>
              <a:ext cx="1032525" cy="969158"/>
              <a:chOff x="5735348" y="3010431"/>
              <a:chExt cx="1032525" cy="969158"/>
            </a:xfrm>
          </p:grpSpPr>
          <p:sp>
            <p:nvSpPr>
              <p:cNvPr id="53" name="TextBox 52"/>
              <p:cNvSpPr txBox="1"/>
              <p:nvPr/>
            </p:nvSpPr>
            <p:spPr>
              <a:xfrm>
                <a:off x="5792178" y="3495839"/>
                <a:ext cx="918866" cy="483750"/>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err="1">
                    <a:solidFill>
                      <a:srgbClr val="505050"/>
                    </a:solidFill>
                    <a:latin typeface="Segoe UI Semilight"/>
                  </a:rPr>
                  <a:t>tvOS</a:t>
                </a:r>
                <a:r>
                  <a:rPr lang="en-US" sz="1200">
                    <a:solidFill>
                      <a:srgbClr val="505050"/>
                    </a:solidFill>
                    <a:latin typeface="Segoe UI Semilight"/>
                  </a:rPr>
                  <a:t> C#</a:t>
                </a:r>
              </a:p>
            </p:txBody>
          </p:sp>
          <p:pic>
            <p:nvPicPr>
              <p:cNvPr id="68" name="Picture 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35348" y="3010431"/>
                <a:ext cx="1032525" cy="408593"/>
              </a:xfrm>
              <a:prstGeom prst="rect">
                <a:avLst/>
              </a:prstGeom>
            </p:spPr>
          </p:pic>
        </p:grpSp>
        <p:grpSp>
          <p:nvGrpSpPr>
            <p:cNvPr id="9" name="Group 8"/>
            <p:cNvGrpSpPr/>
            <p:nvPr/>
          </p:nvGrpSpPr>
          <p:grpSpPr>
            <a:xfrm>
              <a:off x="2618376" y="2778804"/>
              <a:ext cx="1101804" cy="1200741"/>
              <a:chOff x="2621111" y="2778804"/>
              <a:chExt cx="1101804" cy="1200741"/>
            </a:xfrm>
          </p:grpSpPr>
          <p:sp>
            <p:nvSpPr>
              <p:cNvPr id="25" name="TextBox 24"/>
              <p:cNvSpPr txBox="1"/>
              <p:nvPr/>
            </p:nvSpPr>
            <p:spPr>
              <a:xfrm>
                <a:off x="2621111" y="3495839"/>
                <a:ext cx="1101804" cy="483706"/>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err="1">
                    <a:solidFill>
                      <a:srgbClr val="505050"/>
                    </a:solidFill>
                    <a:latin typeface="Segoe UI Semilight"/>
                  </a:rPr>
                  <a:t>macOS</a:t>
                </a:r>
                <a:r>
                  <a:rPr lang="en-US" sz="1200">
                    <a:solidFill>
                      <a:srgbClr val="505050"/>
                    </a:solidFill>
                    <a:latin typeface="Segoe UI Semilight"/>
                  </a:rPr>
                  <a:t> C#</a:t>
                </a:r>
              </a:p>
            </p:txBody>
          </p:sp>
          <p:pic>
            <p:nvPicPr>
              <p:cNvPr id="73" name="Picture 7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9764" y="2778804"/>
                <a:ext cx="764496" cy="764496"/>
              </a:xfrm>
              <a:prstGeom prst="rect">
                <a:avLst/>
              </a:prstGeom>
            </p:spPr>
          </p:pic>
        </p:grpSp>
        <p:grpSp>
          <p:nvGrpSpPr>
            <p:cNvPr id="12" name="Group 11"/>
            <p:cNvGrpSpPr/>
            <p:nvPr/>
          </p:nvGrpSpPr>
          <p:grpSpPr>
            <a:xfrm>
              <a:off x="7445969" y="2775857"/>
              <a:ext cx="958352" cy="1203688"/>
              <a:chOff x="7450863" y="2775857"/>
              <a:chExt cx="958352" cy="1203688"/>
            </a:xfrm>
          </p:grpSpPr>
          <p:sp>
            <p:nvSpPr>
              <p:cNvPr id="63" name="TextBox 62"/>
              <p:cNvSpPr txBox="1"/>
              <p:nvPr/>
            </p:nvSpPr>
            <p:spPr>
              <a:xfrm>
                <a:off x="7450863" y="3495839"/>
                <a:ext cx="958352" cy="483706"/>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a:solidFill>
                      <a:srgbClr val="505050"/>
                    </a:solidFill>
                    <a:latin typeface="Segoe UI Semilight"/>
                  </a:rPr>
                  <a:t>Linux C#</a:t>
                </a:r>
              </a:p>
            </p:txBody>
          </p:sp>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16772" y="2775857"/>
                <a:ext cx="626532" cy="738413"/>
              </a:xfrm>
              <a:prstGeom prst="rect">
                <a:avLst/>
              </a:prstGeom>
            </p:spPr>
          </p:pic>
        </p:grpSp>
        <p:grpSp>
          <p:nvGrpSpPr>
            <p:cNvPr id="13" name="Group 12"/>
            <p:cNvGrpSpPr/>
            <p:nvPr/>
          </p:nvGrpSpPr>
          <p:grpSpPr>
            <a:xfrm>
              <a:off x="9014284" y="2841172"/>
              <a:ext cx="1239638" cy="1138373"/>
              <a:chOff x="8949392" y="2841172"/>
              <a:chExt cx="1239638" cy="1138373"/>
            </a:xfrm>
          </p:grpSpPr>
          <p:sp>
            <p:nvSpPr>
              <p:cNvPr id="28" name="TextBox 27"/>
              <p:cNvSpPr txBox="1"/>
              <p:nvPr/>
            </p:nvSpPr>
            <p:spPr>
              <a:xfrm>
                <a:off x="8949392" y="3495839"/>
                <a:ext cx="1239638" cy="483706"/>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a:solidFill>
                      <a:srgbClr val="505050"/>
                    </a:solidFill>
                    <a:latin typeface="Segoe UI Semilight"/>
                  </a:rPr>
                  <a:t>Windows C#</a:t>
                </a:r>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58968" y="2841172"/>
                <a:ext cx="620485" cy="620485"/>
              </a:xfrm>
              <a:prstGeom prst="rect">
                <a:avLst/>
              </a:prstGeom>
            </p:spPr>
          </p:pic>
        </p:grpSp>
        <p:grpSp>
          <p:nvGrpSpPr>
            <p:cNvPr id="14" name="Group 13"/>
            <p:cNvGrpSpPr/>
            <p:nvPr/>
          </p:nvGrpSpPr>
          <p:grpSpPr>
            <a:xfrm>
              <a:off x="10863884" y="2784928"/>
              <a:ext cx="709386" cy="1194618"/>
              <a:chOff x="10863884" y="2784928"/>
              <a:chExt cx="709386" cy="1194618"/>
            </a:xfrm>
          </p:grpSpPr>
          <p:sp>
            <p:nvSpPr>
              <p:cNvPr id="77" name="TextBox 76"/>
              <p:cNvSpPr txBox="1"/>
              <p:nvPr/>
            </p:nvSpPr>
            <p:spPr>
              <a:xfrm>
                <a:off x="10876526" y="3495839"/>
                <a:ext cx="684104" cy="483707"/>
              </a:xfrm>
              <a:prstGeom prst="rect">
                <a:avLst/>
              </a:prstGeom>
              <a:noFill/>
            </p:spPr>
            <p:txBody>
              <a:bodyPr wrap="square" lIns="179183" tIns="143346" rIns="179183" bIns="143346" rtlCol="0">
                <a:spAutoFit/>
              </a:bodyPr>
              <a:lstStyle/>
              <a:p>
                <a:pPr algn="ctr" defTabSz="913595" fontAlgn="base" hangingPunct="1">
                  <a:spcBef>
                    <a:spcPct val="0"/>
                  </a:spcBef>
                  <a:spcAft>
                    <a:spcPct val="0"/>
                  </a:spcAft>
                  <a:defRPr/>
                </a:pPr>
                <a:r>
                  <a:rPr lang="en-US" sz="1200">
                    <a:solidFill>
                      <a:srgbClr val="505050"/>
                    </a:solidFill>
                    <a:latin typeface="Segoe UI Semilight"/>
                  </a:rPr>
                  <a:t>Web</a:t>
                </a:r>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863884" y="2784928"/>
                <a:ext cx="709386" cy="709386"/>
              </a:xfrm>
              <a:prstGeom prst="rect">
                <a:avLst/>
              </a:prstGeom>
            </p:spPr>
          </p:pic>
        </p:grpSp>
      </p:grpSp>
    </p:spTree>
    <p:extLst>
      <p:ext uri="{BB962C8B-B14F-4D97-AF65-F5344CB8AC3E}">
        <p14:creationId xmlns:p14="http://schemas.microsoft.com/office/powerpoint/2010/main" val="30167883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So…What Is Xamarin Forms?</a:t>
            </a:r>
          </a:p>
        </p:txBody>
      </p:sp>
    </p:spTree>
    <p:extLst>
      <p:ext uri="{BB962C8B-B14F-4D97-AF65-F5344CB8AC3E}">
        <p14:creationId xmlns:p14="http://schemas.microsoft.com/office/powerpoint/2010/main" val="299813902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4986"/>
          </a:xfrm>
        </p:spPr>
        <p:txBody>
          <a:bodyPr/>
          <a:lstStyle/>
          <a:p>
            <a:r>
              <a:rPr lang="en-US" dirty="0"/>
              <a:t>Xamarin vs </a:t>
            </a:r>
            <a:r>
              <a:rPr lang="en-US" dirty="0" err="1"/>
              <a:t>Xamarin.Forms</a:t>
            </a:r>
            <a:endParaRPr lang="en-US" dirty="0"/>
          </a:p>
        </p:txBody>
      </p:sp>
      <p:sp>
        <p:nvSpPr>
          <p:cNvPr id="4" name="Text Placeholder 3"/>
          <p:cNvSpPr>
            <a:spLocks noGrp="1"/>
          </p:cNvSpPr>
          <p:nvPr>
            <p:ph type="body" sz="quarter" idx="4294967295"/>
          </p:nvPr>
        </p:nvSpPr>
        <p:spPr>
          <a:xfrm>
            <a:off x="6267013" y="5047546"/>
            <a:ext cx="5320966" cy="831061"/>
          </a:xfrm>
        </p:spPr>
        <p:txBody>
          <a:bodyPr>
            <a:normAutofit/>
          </a:bodyPr>
          <a:lstStyle/>
          <a:p>
            <a:pPr marL="0" indent="0" algn="ctr">
              <a:buNone/>
            </a:pPr>
            <a:r>
              <a:rPr lang="en-US" sz="2550" dirty="0"/>
              <a:t>With </a:t>
            </a:r>
            <a:r>
              <a:rPr lang="en-US" sz="2550" dirty="0" err="1"/>
              <a:t>Xamarin.Forms</a:t>
            </a:r>
            <a:r>
              <a:rPr lang="en-US" sz="2550" dirty="0"/>
              <a:t>:</a:t>
            </a:r>
            <a:br>
              <a:rPr lang="en-US" sz="2550" dirty="0"/>
            </a:br>
            <a:r>
              <a:rPr lang="en-US" sz="2550" dirty="0"/>
              <a:t>More code-sharing, all native</a:t>
            </a:r>
          </a:p>
        </p:txBody>
      </p:sp>
      <p:sp>
        <p:nvSpPr>
          <p:cNvPr id="3" name="Text Placeholder 2"/>
          <p:cNvSpPr>
            <a:spLocks noGrp="1"/>
          </p:cNvSpPr>
          <p:nvPr>
            <p:ph type="body" sz="quarter" idx="4294967295"/>
          </p:nvPr>
        </p:nvSpPr>
        <p:spPr>
          <a:xfrm>
            <a:off x="560901" y="5047546"/>
            <a:ext cx="5320967" cy="585166"/>
          </a:xfrm>
        </p:spPr>
        <p:txBody>
          <a:bodyPr/>
          <a:lstStyle/>
          <a:p>
            <a:pPr marL="0" indent="0" algn="ctr">
              <a:lnSpc>
                <a:spcPct val="100000"/>
              </a:lnSpc>
              <a:buNone/>
            </a:pPr>
            <a:r>
              <a:rPr lang="en-US" sz="2550" dirty="0"/>
              <a:t>Traditional Xamarin approach</a:t>
            </a:r>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hangingPunct="1">
                  <a:defRPr/>
                </a:pPr>
                <a:r>
                  <a:rPr lang="en-US" sz="1600" kern="1200" dirty="0">
                    <a:solidFill>
                      <a:srgbClr val="FFFFFF"/>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hangingPunct="1">
                  <a:defRPr/>
                </a:pPr>
                <a:r>
                  <a:rPr lang="en-US" sz="1600" kern="1200" dirty="0">
                    <a:solidFill>
                      <a:srgbClr val="FFFFFF"/>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hangingPunct="1">
                  <a:defRPr/>
                </a:pPr>
                <a:r>
                  <a:rPr lang="en-US" sz="1600" kern="1200" dirty="0">
                    <a:solidFill>
                      <a:srgbClr val="FFFFFF"/>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hangingPunct="1">
                  <a:defRPr/>
                </a:pPr>
                <a:r>
                  <a:rPr lang="en-US" sz="3300" kern="1200" dirty="0">
                    <a:solidFill>
                      <a:srgbClr val="FFFFFF"/>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r>
                    <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hangingPunct="1">
                    <a:defRPr/>
                  </a:pPr>
                  <a:r>
                    <a:rPr lang="en-US" sz="3300" kern="1200" dirty="0">
                      <a:solidFill>
                        <a:srgbClr val="FFFFFF"/>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hangingPunct="1">
                    <a:defRPr/>
                  </a:pPr>
                  <a:endParaRPr lang="en-US" sz="784"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hangingPunct="1">
                <a:defRPr/>
              </a:pPr>
              <a:r>
                <a:rPr lang="en-US" sz="2200" kern="1200" dirty="0" err="1">
                  <a:solidFill>
                    <a:srgbClr val="FFFFFF"/>
                  </a:solidFill>
                  <a:latin typeface="Segoe UI Semibold" panose="020B0702040204020203" pitchFamily="34" charset="0"/>
                </a:rPr>
                <a:t>Xamarin.Forms</a:t>
              </a:r>
              <a:endParaRPr lang="en-US" sz="2200" kern="1200" dirty="0">
                <a:solidFill>
                  <a:srgbClr val="FFFFFF"/>
                </a:solidFill>
                <a:latin typeface="Segoe UI Semibold" panose="020B0702040204020203" pitchFamily="34" charset="0"/>
              </a:endParaRPr>
            </a:p>
          </p:txBody>
        </p:sp>
      </p:grpSp>
    </p:spTree>
    <p:extLst>
      <p:ext uri="{BB962C8B-B14F-4D97-AF65-F5344CB8AC3E}">
        <p14:creationId xmlns:p14="http://schemas.microsoft.com/office/powerpoint/2010/main" val="1507302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8019"/>
          </a:xfrm>
        </p:spPr>
        <p:txBody>
          <a:bodyPr/>
          <a:lstStyle/>
          <a:p>
            <a:r>
              <a:rPr lang="en-US" dirty="0" err="1"/>
              <a:t>Xamarin.Forms</a:t>
            </a:r>
            <a:r>
              <a:rPr lang="en-US" dirty="0"/>
              <a:t>—Cross Platform UI</a:t>
            </a:r>
          </a:p>
        </p:txBody>
      </p:sp>
      <p:sp>
        <p:nvSpPr>
          <p:cNvPr id="5" name="Content Placeholder 4"/>
          <p:cNvSpPr>
            <a:spLocks noGrp="1"/>
          </p:cNvSpPr>
          <p:nvPr>
            <p:ph idx="4294967295"/>
          </p:nvPr>
        </p:nvSpPr>
        <p:spPr>
          <a:xfrm>
            <a:off x="1184256" y="4968174"/>
            <a:ext cx="4480568" cy="1557850"/>
          </a:xfrm>
        </p:spPr>
        <p:txBody>
          <a:bodyPr>
            <a:noAutofit/>
          </a:bodyPr>
          <a:lstStyle/>
          <a:p>
            <a:pPr marL="0" indent="0" algn="ctr">
              <a:lnSpc>
                <a:spcPct val="100000"/>
              </a:lnSpc>
              <a:buNone/>
            </a:pPr>
            <a:r>
              <a:rPr lang="en-US" sz="2353" dirty="0">
                <a:gradFill>
                  <a:gsLst>
                    <a:gs pos="0">
                      <a:schemeClr val="tx1"/>
                    </a:gs>
                    <a:gs pos="74000">
                      <a:schemeClr val="tx1"/>
                    </a:gs>
                  </a:gsLst>
                  <a:lin ang="5400000" scaled="1"/>
                </a:gradFill>
              </a:rPr>
              <a:t>Shared Native User Interface</a:t>
            </a:r>
          </a:p>
          <a:p>
            <a:pPr marL="0" indent="0" algn="ctr">
              <a:lnSpc>
                <a:spcPct val="100000"/>
              </a:lnSpc>
              <a:buNone/>
            </a:pPr>
            <a:r>
              <a:rPr lang="en-US" sz="2353" dirty="0">
                <a:gradFill>
                  <a:gsLst>
                    <a:gs pos="0">
                      <a:schemeClr val="tx1"/>
                    </a:gs>
                    <a:gs pos="74000">
                      <a:schemeClr val="tx1"/>
                    </a:gs>
                  </a:gsLst>
                  <a:lin ang="5400000" scaled="1"/>
                </a:gradFill>
              </a:rPr>
              <a:t>Shared App Logic</a:t>
            </a:r>
          </a:p>
          <a:p>
            <a:endParaRPr lang="en-US"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r>
                <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r>
                <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r>
                <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r>
                <a:rPr lang="en-US" sz="784">
                  <a:solidFill>
                    <a:srgbClr val="00BBF1"/>
                  </a:solidFill>
                  <a:latin typeface="Calibri" panose="020F0502020204030204"/>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hangingPunct="1">
                <a:spcBef>
                  <a:spcPct val="0"/>
                </a:spcBef>
                <a:spcAft>
                  <a:spcPct val="0"/>
                </a:spcAft>
                <a:defRPr/>
              </a:pPr>
              <a:r>
                <a:rPr lang="en-US" sz="2549"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r>
                <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endPar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endPar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hangingPunct="1">
                    <a:defRPr/>
                  </a:pPr>
                  <a:endParaRPr lang="en-US" sz="784">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hangingPunct="1">
                <a:spcBef>
                  <a:spcPct val="0"/>
                </a:spcBef>
                <a:spcAft>
                  <a:spcPct val="0"/>
                </a:spcAft>
                <a:defRPr/>
              </a:pPr>
              <a:r>
                <a:rPr lang="en-US" sz="3134" dirty="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14849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6722937" y="1402708"/>
            <a:ext cx="5469064" cy="5305403"/>
          </a:xfrm>
        </p:spPr>
        <p:txBody>
          <a:bodyPr>
            <a:normAutofit fontScale="85000" lnSpcReduction="20000"/>
          </a:bodyPr>
          <a:lstStyle/>
          <a:p>
            <a:pPr marL="0" indent="0">
              <a:buNone/>
            </a:pPr>
            <a:r>
              <a:rPr lang="en-US" sz="1100" dirty="0">
                <a:solidFill>
                  <a:schemeClr val="tx1"/>
                </a:solidFill>
              </a:rPr>
              <a:t>&lt;?</a:t>
            </a:r>
            <a:r>
              <a:rPr lang="en-US" sz="1100" dirty="0">
                <a:solidFill>
                  <a:srgbClr val="53954A"/>
                </a:solidFill>
              </a:rPr>
              <a:t>xml</a:t>
            </a:r>
            <a:r>
              <a:rPr lang="en-US" sz="1100" dirty="0">
                <a:solidFill>
                  <a:schemeClr val="tx1"/>
                </a:solidFill>
              </a:rPr>
              <a:t> </a:t>
            </a:r>
            <a:r>
              <a:rPr lang="en-US" sz="1100" dirty="0">
                <a:solidFill>
                  <a:srgbClr val="654792"/>
                </a:solidFill>
              </a:rPr>
              <a:t>version</a:t>
            </a:r>
            <a:r>
              <a:rPr lang="en-US" sz="1100" dirty="0">
                <a:solidFill>
                  <a:schemeClr val="tx1"/>
                </a:solidFill>
              </a:rPr>
              <a:t>=</a:t>
            </a:r>
            <a:r>
              <a:rPr lang="en-US" sz="1100" dirty="0">
                <a:solidFill>
                  <a:srgbClr val="D53A05"/>
                </a:solidFill>
              </a:rPr>
              <a:t>"1.0" </a:t>
            </a:r>
            <a:r>
              <a:rPr lang="en-US" sz="1100" dirty="0">
                <a:solidFill>
                  <a:srgbClr val="654792"/>
                </a:solidFill>
              </a:rPr>
              <a:t>encoding</a:t>
            </a:r>
            <a:r>
              <a:rPr lang="en-US" sz="1100" dirty="0">
                <a:solidFill>
                  <a:schemeClr val="tx1"/>
                </a:solidFill>
              </a:rPr>
              <a:t>=</a:t>
            </a:r>
            <a:r>
              <a:rPr lang="en-US" sz="1100" dirty="0">
                <a:solidFill>
                  <a:srgbClr val="D53A05"/>
                </a:solidFill>
              </a:rPr>
              <a:t>"UTF-8"</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TabbedPage</a:t>
            </a:r>
            <a:r>
              <a:rPr lang="en-US" sz="1100" dirty="0">
                <a:solidFill>
                  <a:schemeClr val="tx1"/>
                </a:solidFill>
              </a:rPr>
              <a:t> </a:t>
            </a:r>
            <a:r>
              <a:rPr lang="en-US" sz="1100" dirty="0" err="1">
                <a:solidFill>
                  <a:srgbClr val="654792"/>
                </a:solidFill>
              </a:rPr>
              <a:t>xmlns</a:t>
            </a:r>
            <a:r>
              <a:rPr lang="en-US" sz="1100" dirty="0">
                <a:solidFill>
                  <a:schemeClr val="tx1"/>
                </a:solidFill>
              </a:rPr>
              <a:t>=</a:t>
            </a:r>
            <a:r>
              <a:rPr lang="en-US" sz="1100" dirty="0">
                <a:solidFill>
                  <a:srgbClr val="D53A05"/>
                </a:solidFill>
              </a:rPr>
              <a:t>"http://</a:t>
            </a:r>
            <a:r>
              <a:rPr lang="en-US" sz="1100" dirty="0" err="1">
                <a:solidFill>
                  <a:srgbClr val="D53A05"/>
                </a:solidFill>
              </a:rPr>
              <a:t>xamarin.com</a:t>
            </a:r>
            <a:r>
              <a:rPr lang="en-US" sz="1100" dirty="0">
                <a:solidFill>
                  <a:srgbClr val="D53A05"/>
                </a:solidFill>
              </a:rPr>
              <a:t>/schemas/2014/forms</a:t>
            </a:r>
            <a:r>
              <a:rPr lang="en-US" sz="1100" dirty="0">
                <a:solidFill>
                  <a:schemeClr val="tx1"/>
                </a:solidFill>
              </a:rPr>
              <a:t>"</a:t>
            </a:r>
          </a:p>
          <a:p>
            <a:pPr marL="0" indent="0">
              <a:buNone/>
            </a:pPr>
            <a:r>
              <a:rPr lang="en-US" sz="1100" dirty="0">
                <a:solidFill>
                  <a:schemeClr val="tx1"/>
                </a:solidFill>
              </a:rPr>
              <a:t>            </a:t>
            </a:r>
            <a:r>
              <a:rPr lang="en-US" sz="1100" dirty="0" err="1">
                <a:solidFill>
                  <a:srgbClr val="654792"/>
                </a:solidFill>
              </a:rPr>
              <a:t>xmlns:x</a:t>
            </a:r>
            <a:r>
              <a:rPr lang="en-US" sz="1100" dirty="0">
                <a:solidFill>
                  <a:schemeClr val="tx1"/>
                </a:solidFill>
              </a:rPr>
              <a:t>=</a:t>
            </a:r>
            <a:r>
              <a:rPr lang="en-US" sz="1100" dirty="0">
                <a:solidFill>
                  <a:srgbClr val="D53A05"/>
                </a:solidFill>
              </a:rPr>
              <a:t>"http://</a:t>
            </a:r>
            <a:r>
              <a:rPr lang="en-US" sz="1100" dirty="0" err="1">
                <a:solidFill>
                  <a:srgbClr val="D53A05"/>
                </a:solidFill>
              </a:rPr>
              <a:t>schemas.microsoft.com</a:t>
            </a:r>
            <a:r>
              <a:rPr lang="en-US" sz="1100" dirty="0">
                <a:solidFill>
                  <a:srgbClr val="D53A05"/>
                </a:solidFill>
              </a:rPr>
              <a:t>/</a:t>
            </a:r>
            <a:r>
              <a:rPr lang="en-US" sz="1100" dirty="0" err="1">
                <a:solidFill>
                  <a:srgbClr val="D53A05"/>
                </a:solidFill>
              </a:rPr>
              <a:t>winfx</a:t>
            </a:r>
            <a:r>
              <a:rPr lang="en-US" sz="1100" dirty="0">
                <a:solidFill>
                  <a:srgbClr val="D53A05"/>
                </a:solidFill>
              </a:rPr>
              <a:t>/2009/</a:t>
            </a:r>
            <a:r>
              <a:rPr lang="en-US" sz="1100" dirty="0" err="1">
                <a:solidFill>
                  <a:srgbClr val="D53A05"/>
                </a:solidFill>
              </a:rPr>
              <a:t>xaml</a:t>
            </a:r>
            <a:r>
              <a:rPr lang="en-US" sz="1100" dirty="0">
                <a:solidFill>
                  <a:srgbClr val="D53A05"/>
                </a:solidFill>
              </a:rPr>
              <a:t>"</a:t>
            </a:r>
          </a:p>
          <a:p>
            <a:pPr marL="0" indent="0">
              <a:buNone/>
            </a:pPr>
            <a:r>
              <a:rPr lang="en-US" sz="1100" dirty="0">
                <a:solidFill>
                  <a:schemeClr val="tx1"/>
                </a:solidFill>
              </a:rPr>
              <a:t>           </a:t>
            </a:r>
            <a:r>
              <a:rPr lang="en-US" sz="1100" dirty="0">
                <a:solidFill>
                  <a:srgbClr val="654792"/>
                </a:solidFill>
              </a:rPr>
              <a:t> </a:t>
            </a:r>
            <a:r>
              <a:rPr lang="en-US" sz="1100" dirty="0" err="1">
                <a:solidFill>
                  <a:srgbClr val="654792"/>
                </a:solidFill>
              </a:rPr>
              <a:t>x:Class</a:t>
            </a:r>
            <a:r>
              <a:rPr lang="en-US" sz="1100" dirty="0">
                <a:solidFill>
                  <a:schemeClr val="tx1"/>
                </a:solidFill>
              </a:rPr>
              <a:t>=</a:t>
            </a:r>
            <a:r>
              <a:rPr lang="en-US" sz="1100" dirty="0">
                <a:solidFill>
                  <a:srgbClr val="D53A05"/>
                </a:solidFill>
              </a:rPr>
              <a:t>"</a:t>
            </a:r>
            <a:r>
              <a:rPr lang="en-US" sz="1100" dirty="0" err="1">
                <a:solidFill>
                  <a:srgbClr val="D53A05"/>
                </a:solidFill>
              </a:rPr>
              <a:t>MyApp.MainPage</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TabbedPage</a:t>
            </a:r>
            <a:r>
              <a:rPr lang="en-US" sz="1100" dirty="0" err="1">
                <a:solidFill>
                  <a:schemeClr val="tx1"/>
                </a:solidFill>
              </a:rPr>
              <a:t>.Children</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chemeClr val="tx1"/>
                </a:solidFill>
              </a:rPr>
              <a:t> </a:t>
            </a:r>
            <a:r>
              <a:rPr lang="en-US" sz="1100" dirty="0">
                <a:solidFill>
                  <a:srgbClr val="654792"/>
                </a:solidFill>
              </a:rPr>
              <a:t>Title</a:t>
            </a:r>
            <a:r>
              <a:rPr lang="en-US" sz="1100" dirty="0">
                <a:solidFill>
                  <a:schemeClr val="tx1"/>
                </a:solidFill>
              </a:rPr>
              <a:t>=</a:t>
            </a:r>
            <a:r>
              <a:rPr lang="en-US" sz="1100" dirty="0">
                <a:solidFill>
                  <a:srgbClr val="D53A05"/>
                </a:solidFill>
              </a:rPr>
              <a:t>"Profile" </a:t>
            </a:r>
            <a:r>
              <a:rPr lang="en-US" sz="1100" dirty="0">
                <a:solidFill>
                  <a:srgbClr val="654792"/>
                </a:solidFill>
              </a:rPr>
              <a:t>Icon</a:t>
            </a:r>
            <a:r>
              <a:rPr lang="en-US" sz="1100" dirty="0">
                <a:solidFill>
                  <a:schemeClr val="tx1"/>
                </a:solidFill>
              </a:rPr>
              <a:t>=</a:t>
            </a:r>
            <a:r>
              <a:rPr lang="en-US" sz="1100" dirty="0">
                <a:solidFill>
                  <a:srgbClr val="D53A05"/>
                </a:solidFill>
              </a:rPr>
              <a:t>"</a:t>
            </a:r>
            <a:r>
              <a:rPr lang="en-US" sz="1100" dirty="0" err="1">
                <a:solidFill>
                  <a:srgbClr val="D53A05"/>
                </a:solidFill>
              </a:rPr>
              <a:t>Profile.png</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    &lt;</a:t>
            </a:r>
            <a:r>
              <a:rPr lang="en-US" sz="1100" dirty="0" err="1">
                <a:solidFill>
                  <a:srgbClr val="53954A"/>
                </a:solidFill>
              </a:rPr>
              <a:t>StackLayout</a:t>
            </a:r>
            <a:r>
              <a:rPr lang="en-US" sz="1100" dirty="0">
                <a:solidFill>
                  <a:schemeClr val="tx1"/>
                </a:solidFill>
              </a:rPr>
              <a:t> </a:t>
            </a:r>
            <a:r>
              <a:rPr lang="en-US" sz="1100" dirty="0">
                <a:solidFill>
                  <a:srgbClr val="654792"/>
                </a:solidFill>
              </a:rPr>
              <a:t>Spacing</a:t>
            </a:r>
            <a:r>
              <a:rPr lang="en-US" sz="1100" dirty="0">
                <a:solidFill>
                  <a:schemeClr val="tx1"/>
                </a:solidFill>
              </a:rPr>
              <a:t>=</a:t>
            </a:r>
            <a:r>
              <a:rPr lang="en-US" sz="1100" dirty="0">
                <a:solidFill>
                  <a:srgbClr val="D53A05"/>
                </a:solidFill>
              </a:rPr>
              <a:t>"20"</a:t>
            </a:r>
            <a:r>
              <a:rPr lang="en-US" sz="1100" dirty="0">
                <a:solidFill>
                  <a:schemeClr val="tx1"/>
                </a:solidFill>
              </a:rPr>
              <a:t> </a:t>
            </a:r>
            <a:r>
              <a:rPr lang="en-US" sz="1100" dirty="0">
                <a:solidFill>
                  <a:srgbClr val="654792"/>
                </a:solidFill>
              </a:rPr>
              <a:t>Padding</a:t>
            </a:r>
            <a:r>
              <a:rPr lang="en-US" sz="1100" dirty="0">
                <a:solidFill>
                  <a:schemeClr val="tx1"/>
                </a:solidFill>
              </a:rPr>
              <a:t>=</a:t>
            </a:r>
            <a:r>
              <a:rPr lang="en-US" sz="1100" dirty="0">
                <a:solidFill>
                  <a:srgbClr val="D53A05"/>
                </a:solidFill>
              </a:rPr>
              <a:t>"20"</a:t>
            </a:r>
          </a:p>
          <a:p>
            <a:pPr marL="0" indent="0">
              <a:buNone/>
            </a:pPr>
            <a:r>
              <a:rPr lang="de-DE" sz="1100" dirty="0">
                <a:solidFill>
                  <a:schemeClr val="tx1"/>
                </a:solidFill>
              </a:rPr>
              <a:t>                 </a:t>
            </a:r>
            <a:r>
              <a:rPr lang="de-DE" sz="1100" dirty="0" err="1">
                <a:solidFill>
                  <a:srgbClr val="654792"/>
                </a:solidFill>
              </a:rPr>
              <a:t>VerticalOptions</a:t>
            </a:r>
            <a:r>
              <a:rPr lang="de-DE" sz="1100" dirty="0">
                <a:solidFill>
                  <a:schemeClr val="tx1"/>
                </a:solidFill>
              </a:rPr>
              <a:t>=</a:t>
            </a:r>
            <a:r>
              <a:rPr lang="de-DE" sz="1100" dirty="0">
                <a:solidFill>
                  <a:srgbClr val="D53A05"/>
                </a:solidFill>
              </a:rPr>
              <a:t>"Center"</a:t>
            </a:r>
            <a:r>
              <a:rPr lang="de-DE" sz="1100" dirty="0">
                <a:solidFill>
                  <a:schemeClr val="tx1"/>
                </a:solidFill>
              </a:rPr>
              <a:t>&gt;</a:t>
            </a:r>
          </a:p>
          <a:p>
            <a:pPr marL="0" indent="0">
              <a:buNone/>
            </a:pPr>
            <a:r>
              <a:rPr lang="de-DE" sz="1100" dirty="0">
                <a:solidFill>
                  <a:schemeClr val="tx1"/>
                </a:solidFill>
              </a:rPr>
              <a:t>        &lt;</a:t>
            </a:r>
            <a:r>
              <a:rPr lang="de-DE" sz="1100" dirty="0">
                <a:solidFill>
                  <a:srgbClr val="53954A"/>
                </a:solidFill>
              </a:rPr>
              <a:t>Entry</a:t>
            </a:r>
            <a:r>
              <a:rPr lang="de-DE" sz="1100" dirty="0">
                <a:solidFill>
                  <a:schemeClr val="tx1"/>
                </a:solidFill>
              </a:rPr>
              <a:t> </a:t>
            </a:r>
            <a:r>
              <a:rPr lang="de-DE" sz="1100" dirty="0" err="1">
                <a:solidFill>
                  <a:srgbClr val="654792"/>
                </a:solidFill>
              </a:rPr>
              <a:t>Placeholder</a:t>
            </a:r>
            <a:r>
              <a:rPr lang="de-DE" sz="1100" dirty="0">
                <a:solidFill>
                  <a:schemeClr val="tx1"/>
                </a:solidFill>
              </a:rPr>
              <a:t>=</a:t>
            </a:r>
            <a:r>
              <a:rPr lang="de-DE" sz="1100" dirty="0">
                <a:solidFill>
                  <a:srgbClr val="D53A05"/>
                </a:solidFill>
              </a:rPr>
              <a:t>"Username"</a:t>
            </a:r>
          </a:p>
          <a:p>
            <a:pPr marL="0" indent="0">
              <a:buNone/>
            </a:pPr>
            <a:r>
              <a:rPr lang="da-DK" sz="1100" dirty="0">
                <a:solidFill>
                  <a:schemeClr val="tx1"/>
                </a:solidFill>
              </a:rPr>
              <a:t>               </a:t>
            </a:r>
            <a:r>
              <a:rPr lang="da-DK" sz="1100" dirty="0" err="1">
                <a:solidFill>
                  <a:srgbClr val="654792"/>
                </a:solidFill>
              </a:rPr>
              <a:t>Text</a:t>
            </a:r>
            <a:r>
              <a:rPr lang="da-DK" sz="1100" dirty="0">
                <a:solidFill>
                  <a:schemeClr val="tx1"/>
                </a:solidFill>
              </a:rPr>
              <a:t>=</a:t>
            </a:r>
            <a:r>
              <a:rPr lang="da-DK" sz="1100" dirty="0">
                <a:solidFill>
                  <a:srgbClr val="D53A05"/>
                </a:solidFill>
              </a:rPr>
              <a:t>"{Binding </a:t>
            </a:r>
            <a:r>
              <a:rPr lang="da-DK" sz="1100" dirty="0" err="1">
                <a:solidFill>
                  <a:srgbClr val="D53A05"/>
                </a:solidFill>
              </a:rPr>
              <a:t>Username</a:t>
            </a:r>
            <a:r>
              <a:rPr lang="da-DK" sz="1100" dirty="0">
                <a:solidFill>
                  <a:srgbClr val="D53A05"/>
                </a:solidFill>
              </a:rPr>
              <a:t>}"</a:t>
            </a:r>
            <a:r>
              <a:rPr lang="da-DK" sz="1100" dirty="0">
                <a:solidFill>
                  <a:schemeClr val="tx1"/>
                </a:solidFill>
              </a:rPr>
              <a:t>/&gt;</a:t>
            </a:r>
          </a:p>
          <a:p>
            <a:pPr marL="0" indent="0">
              <a:buNone/>
            </a:pPr>
            <a:r>
              <a:rPr lang="da-DK" sz="1100" dirty="0">
                <a:solidFill>
                  <a:schemeClr val="tx1"/>
                </a:solidFill>
              </a:rPr>
              <a:t>        &lt;</a:t>
            </a:r>
            <a:r>
              <a:rPr lang="da-DK" sz="1100" dirty="0" err="1">
                <a:solidFill>
                  <a:srgbClr val="53954A"/>
                </a:solidFill>
              </a:rPr>
              <a:t>Entry</a:t>
            </a:r>
            <a:r>
              <a:rPr lang="da-DK" sz="1100" dirty="0">
                <a:solidFill>
                  <a:srgbClr val="53954A"/>
                </a:solidFill>
              </a:rPr>
              <a:t> </a:t>
            </a:r>
            <a:r>
              <a:rPr lang="da-DK" sz="1100" dirty="0">
                <a:solidFill>
                  <a:srgbClr val="654792"/>
                </a:solidFill>
              </a:rPr>
              <a:t>Placeholder</a:t>
            </a:r>
            <a:r>
              <a:rPr lang="da-DK" sz="1100" dirty="0">
                <a:solidFill>
                  <a:schemeClr val="tx1"/>
                </a:solidFill>
              </a:rPr>
              <a:t>=</a:t>
            </a:r>
            <a:r>
              <a:rPr lang="da-DK" sz="1100" dirty="0">
                <a:solidFill>
                  <a:srgbClr val="D53A05"/>
                </a:solidFill>
              </a:rPr>
              <a:t>"Password"</a:t>
            </a:r>
          </a:p>
          <a:p>
            <a:pPr marL="0" indent="0">
              <a:buNone/>
            </a:pPr>
            <a:r>
              <a:rPr lang="nl-NL" sz="1100" dirty="0">
                <a:solidFill>
                  <a:schemeClr val="tx1"/>
                </a:solidFill>
              </a:rPr>
              <a:t>               </a:t>
            </a:r>
            <a:r>
              <a:rPr lang="nl-NL" sz="1100" dirty="0" err="1">
                <a:solidFill>
                  <a:srgbClr val="654792"/>
                </a:solidFill>
              </a:rPr>
              <a:t>Text</a:t>
            </a:r>
            <a:r>
              <a:rPr lang="nl-NL" sz="1100" dirty="0">
                <a:solidFill>
                  <a:schemeClr val="tx1"/>
                </a:solidFill>
              </a:rPr>
              <a:t>=</a:t>
            </a:r>
            <a:r>
              <a:rPr lang="nl-NL" sz="1100" dirty="0">
                <a:solidFill>
                  <a:srgbClr val="D53A05"/>
                </a:solidFill>
              </a:rPr>
              <a:t>"{Binding Password}"</a:t>
            </a:r>
          </a:p>
          <a:p>
            <a:pPr marL="0" indent="0">
              <a:buNone/>
            </a:pPr>
            <a:r>
              <a:rPr lang="nl-NL" sz="1100" dirty="0">
                <a:solidFill>
                  <a:schemeClr val="tx1"/>
                </a:solidFill>
              </a:rPr>
              <a:t>               </a:t>
            </a:r>
            <a:r>
              <a:rPr lang="nl-NL" sz="1100" dirty="0" err="1">
                <a:solidFill>
                  <a:srgbClr val="654792"/>
                </a:solidFill>
              </a:rPr>
              <a:t>IsPassword</a:t>
            </a:r>
            <a:r>
              <a:rPr lang="nl-NL" sz="1100" dirty="0">
                <a:solidFill>
                  <a:schemeClr val="tx1"/>
                </a:solidFill>
              </a:rPr>
              <a:t>=</a:t>
            </a:r>
            <a:r>
              <a:rPr lang="nl-NL" sz="1100" dirty="0">
                <a:solidFill>
                  <a:srgbClr val="D53A05"/>
                </a:solidFill>
              </a:rPr>
              <a:t>"</a:t>
            </a:r>
            <a:r>
              <a:rPr lang="nl-NL" sz="1100" dirty="0" err="1">
                <a:solidFill>
                  <a:srgbClr val="D53A05"/>
                </a:solidFill>
              </a:rPr>
              <a:t>true</a:t>
            </a:r>
            <a:r>
              <a:rPr lang="nl-NL" sz="1100" dirty="0">
                <a:solidFill>
                  <a:srgbClr val="D53A05"/>
                </a:solidFill>
              </a:rPr>
              <a:t>"</a:t>
            </a:r>
            <a:r>
              <a:rPr lang="nl-NL" sz="1100" dirty="0">
                <a:solidFill>
                  <a:schemeClr val="tx1"/>
                </a:solidFill>
              </a:rPr>
              <a:t>/&gt;</a:t>
            </a:r>
          </a:p>
          <a:p>
            <a:pPr marL="0" indent="0">
              <a:buNone/>
            </a:pPr>
            <a:r>
              <a:rPr lang="nl-NL" sz="1100" dirty="0">
                <a:solidFill>
                  <a:schemeClr val="tx1"/>
                </a:solidFill>
              </a:rPr>
              <a:t>        &lt;</a:t>
            </a:r>
            <a:r>
              <a:rPr lang="nl-NL" sz="1100" dirty="0">
                <a:solidFill>
                  <a:srgbClr val="53954A"/>
                </a:solidFill>
              </a:rPr>
              <a:t>Button</a:t>
            </a:r>
            <a:r>
              <a:rPr lang="nl-NL" sz="1100" dirty="0">
                <a:solidFill>
                  <a:schemeClr val="tx1"/>
                </a:solidFill>
              </a:rPr>
              <a:t> </a:t>
            </a:r>
            <a:r>
              <a:rPr lang="nl-NL" sz="1100" dirty="0" err="1">
                <a:solidFill>
                  <a:srgbClr val="654792"/>
                </a:solidFill>
              </a:rPr>
              <a:t>Text</a:t>
            </a:r>
            <a:r>
              <a:rPr lang="nl-NL" sz="1100" dirty="0">
                <a:solidFill>
                  <a:schemeClr val="tx1"/>
                </a:solidFill>
              </a:rPr>
              <a:t>=</a:t>
            </a:r>
            <a:r>
              <a:rPr lang="nl-NL" sz="1100" dirty="0">
                <a:solidFill>
                  <a:srgbClr val="D53A05"/>
                </a:solidFill>
              </a:rPr>
              <a:t>"Login" </a:t>
            </a:r>
            <a:r>
              <a:rPr lang="nl-NL" sz="1100" dirty="0" err="1">
                <a:solidFill>
                  <a:srgbClr val="654792"/>
                </a:solidFill>
              </a:rPr>
              <a:t>TextColor</a:t>
            </a:r>
            <a:r>
              <a:rPr lang="nl-NL" sz="1100" dirty="0">
                <a:solidFill>
                  <a:schemeClr val="tx1"/>
                </a:solidFill>
              </a:rPr>
              <a:t>=</a:t>
            </a:r>
            <a:r>
              <a:rPr lang="nl-NL" sz="1100" dirty="0">
                <a:solidFill>
                  <a:srgbClr val="D53A05"/>
                </a:solidFill>
              </a:rPr>
              <a:t>"White"</a:t>
            </a:r>
          </a:p>
          <a:p>
            <a:pPr marL="0" indent="0">
              <a:buNone/>
            </a:pPr>
            <a:r>
              <a:rPr lang="en-US" sz="1100" dirty="0">
                <a:solidFill>
                  <a:schemeClr val="tx1"/>
                </a:solidFill>
              </a:rPr>
              <a:t>                </a:t>
            </a:r>
            <a:r>
              <a:rPr lang="en-US" sz="1100" dirty="0" err="1">
                <a:solidFill>
                  <a:srgbClr val="654792"/>
                </a:solidFill>
              </a:rPr>
              <a:t>BackgroundColor</a:t>
            </a:r>
            <a:r>
              <a:rPr lang="en-US" sz="1100" dirty="0">
                <a:solidFill>
                  <a:schemeClr val="tx1"/>
                </a:solidFill>
              </a:rPr>
              <a:t>=</a:t>
            </a:r>
            <a:r>
              <a:rPr lang="en-US" sz="1100" dirty="0">
                <a:solidFill>
                  <a:srgbClr val="D53A05"/>
                </a:solidFill>
              </a:rPr>
              <a:t>"#77D065"</a:t>
            </a:r>
          </a:p>
          <a:p>
            <a:pPr marL="0" indent="0">
              <a:buNone/>
            </a:pPr>
            <a:r>
              <a:rPr lang="en-US" sz="1100" dirty="0">
                <a:solidFill>
                  <a:schemeClr val="tx1"/>
                </a:solidFill>
              </a:rPr>
              <a:t>                </a:t>
            </a:r>
            <a:r>
              <a:rPr lang="en-US" sz="1100" dirty="0">
                <a:solidFill>
                  <a:srgbClr val="654792"/>
                </a:solidFill>
              </a:rPr>
              <a:t>Command</a:t>
            </a:r>
            <a:r>
              <a:rPr lang="en-US" sz="1100" dirty="0">
                <a:solidFill>
                  <a:schemeClr val="tx1"/>
                </a:solidFill>
              </a:rPr>
              <a:t>=</a:t>
            </a:r>
            <a:r>
              <a:rPr lang="en-US" sz="1100" dirty="0">
                <a:solidFill>
                  <a:srgbClr val="D53A05"/>
                </a:solidFill>
              </a:rPr>
              <a:t>"{Binding </a:t>
            </a:r>
            <a:r>
              <a:rPr lang="en-US" sz="1100" dirty="0" err="1">
                <a:solidFill>
                  <a:srgbClr val="D53A05"/>
                </a:solidFill>
              </a:rPr>
              <a:t>LoginCommand</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    &lt;/</a:t>
            </a:r>
            <a:r>
              <a:rPr lang="en-US" sz="1100" dirty="0" err="1">
                <a:solidFill>
                  <a:srgbClr val="53954A"/>
                </a:solidFill>
              </a:rPr>
              <a:t>StackLayout</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rgbClr val="53954A"/>
                </a:solidFill>
              </a:rPr>
              <a:t> </a:t>
            </a:r>
            <a:r>
              <a:rPr lang="en-US" sz="1100" dirty="0">
                <a:solidFill>
                  <a:srgbClr val="654792"/>
                </a:solidFill>
              </a:rPr>
              <a:t>Title</a:t>
            </a:r>
            <a:r>
              <a:rPr lang="en-US" sz="1100" dirty="0">
                <a:solidFill>
                  <a:schemeClr val="tx1"/>
                </a:solidFill>
              </a:rPr>
              <a:t>=</a:t>
            </a:r>
            <a:r>
              <a:rPr lang="en-US" sz="1100" dirty="0">
                <a:solidFill>
                  <a:srgbClr val="D53A05"/>
                </a:solidFill>
              </a:rPr>
              <a:t>"Settings" </a:t>
            </a:r>
            <a:r>
              <a:rPr lang="en-US" sz="1100" dirty="0">
                <a:solidFill>
                  <a:srgbClr val="654792"/>
                </a:solidFill>
              </a:rPr>
              <a:t>Icon</a:t>
            </a:r>
            <a:r>
              <a:rPr lang="en-US" sz="1100" dirty="0">
                <a:solidFill>
                  <a:schemeClr val="tx1"/>
                </a:solidFill>
              </a:rPr>
              <a:t>=</a:t>
            </a:r>
            <a:r>
              <a:rPr lang="en-US" sz="1100" dirty="0">
                <a:solidFill>
                  <a:srgbClr val="D53A05"/>
                </a:solidFill>
              </a:rPr>
              <a:t>"</a:t>
            </a:r>
            <a:r>
              <a:rPr lang="en-US" sz="1100" dirty="0" err="1">
                <a:solidFill>
                  <a:srgbClr val="D53A05"/>
                </a:solidFill>
              </a:rPr>
              <a:t>Settings.png</a:t>
            </a:r>
            <a:r>
              <a:rPr lang="en-US" sz="1100" dirty="0">
                <a:solidFill>
                  <a:srgbClr val="D53A05"/>
                </a:solidFill>
              </a:rPr>
              <a:t>"</a:t>
            </a:r>
            <a:r>
              <a:rPr lang="en-US" sz="1100" dirty="0">
                <a:solidFill>
                  <a:schemeClr val="tx1"/>
                </a:solidFill>
              </a:rPr>
              <a:t>&gt;</a:t>
            </a:r>
          </a:p>
          <a:p>
            <a:pPr marL="0" indent="0">
              <a:buNone/>
            </a:pPr>
            <a:r>
              <a:rPr lang="fi-FI" sz="1100" dirty="0">
                <a:solidFill>
                  <a:srgbClr val="848684"/>
                </a:solidFill>
              </a:rPr>
              <a:t>    &lt;!-- </a:t>
            </a:r>
            <a:r>
              <a:rPr lang="fi-FI" sz="1100" dirty="0" err="1">
                <a:solidFill>
                  <a:srgbClr val="848684"/>
                </a:solidFill>
              </a:rPr>
              <a:t>Settings</a:t>
            </a:r>
            <a:r>
              <a:rPr lang="fi-FI" sz="1100" dirty="0">
                <a:solidFill>
                  <a:srgbClr val="848684"/>
                </a:solidFill>
              </a:rPr>
              <a:t> --&gt;</a:t>
            </a:r>
          </a:p>
          <a:p>
            <a:pPr marL="0" indent="0">
              <a:buNone/>
            </a:pPr>
            <a:r>
              <a:rPr lang="fi-FI" sz="1100" dirty="0">
                <a:solidFill>
                  <a:schemeClr val="tx1"/>
                </a:solidFill>
              </a:rPr>
              <a:t>&lt;/</a:t>
            </a:r>
            <a:r>
              <a:rPr lang="fi-FI" sz="1100" dirty="0">
                <a:solidFill>
                  <a:srgbClr val="53954A"/>
                </a:solidFill>
              </a:rPr>
              <a:t>ContentPage</a:t>
            </a:r>
            <a:r>
              <a:rPr lang="fi-FI" sz="1100" dirty="0">
                <a:solidFill>
                  <a:schemeClr val="tx1"/>
                </a:solidFill>
              </a:rPr>
              <a:t>&gt;</a:t>
            </a:r>
          </a:p>
          <a:p>
            <a:pPr marL="0" indent="0">
              <a:buNone/>
            </a:pPr>
            <a:r>
              <a:rPr lang="fi-FI" sz="1100" dirty="0">
                <a:solidFill>
                  <a:schemeClr val="tx1"/>
                </a:solidFill>
              </a:rPr>
              <a:t>&lt;/</a:t>
            </a:r>
            <a:r>
              <a:rPr lang="fi-FI" sz="1100" dirty="0">
                <a:solidFill>
                  <a:srgbClr val="53954A"/>
                </a:solidFill>
              </a:rPr>
              <a:t>TabbedPage</a:t>
            </a:r>
            <a:r>
              <a:rPr lang="fi-FI" sz="1100" dirty="0">
                <a:solidFill>
                  <a:schemeClr val="tx1"/>
                </a:solidFill>
              </a:rPr>
              <a:t>.Children&gt;</a:t>
            </a:r>
          </a:p>
          <a:p>
            <a:pPr marL="0" indent="0">
              <a:buNone/>
            </a:pPr>
            <a:r>
              <a:rPr lang="fi-FI" sz="1100" dirty="0">
                <a:solidFill>
                  <a:schemeClr val="tx1"/>
                </a:solidFill>
              </a:rPr>
              <a:t>&lt;/</a:t>
            </a:r>
            <a:r>
              <a:rPr lang="fi-FI" sz="1100" dirty="0">
                <a:solidFill>
                  <a:srgbClr val="53954A"/>
                </a:solidFill>
              </a:rPr>
              <a:t>TabbedPage</a:t>
            </a:r>
            <a:r>
              <a:rPr lang="fi-FI" sz="1100" dirty="0">
                <a:solidFill>
                  <a:schemeClr val="tx1"/>
                </a:solidFill>
              </a:rPr>
              <a:t>&gt;</a:t>
            </a:r>
            <a:endParaRPr lang="en-US" sz="1100" dirty="0">
              <a:solidFill>
                <a:schemeClr val="tx1"/>
              </a:solidFill>
            </a:endParaRPr>
          </a:p>
          <a:p>
            <a:pPr marL="0" indent="0">
              <a:buNone/>
            </a:pPr>
            <a:endParaRPr lang="en-US" sz="1100" dirty="0">
              <a:solidFill>
                <a:schemeClr val="tx1"/>
              </a:solidFill>
            </a:endParaRPr>
          </a:p>
        </p:txBody>
      </p:sp>
      <p:sp>
        <p:nvSpPr>
          <p:cNvPr id="15" name="Left Brace 14"/>
          <p:cNvSpPr/>
          <p:nvPr/>
        </p:nvSpPr>
        <p:spPr>
          <a:xfrm>
            <a:off x="6209702" y="1402845"/>
            <a:ext cx="236524" cy="51251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hangingPunct="1">
              <a:defRPr/>
            </a:pPr>
            <a:endParaRPr lang="en-US" sz="1766" kern="1200">
              <a:ln w="38100" cmpd="sng">
                <a:solidFill>
                  <a:srgbClr val="000000"/>
                </a:solidFill>
                <a:prstDash val="dash"/>
              </a:ln>
              <a:solidFill>
                <a:srgbClr val="353535"/>
              </a:solidFill>
              <a:latin typeface="Segoe UI Semilight"/>
            </a:endParaRPr>
          </a:p>
        </p:txBody>
      </p:sp>
      <p:pic>
        <p:nvPicPr>
          <p:cNvPr id="6" name="Picture 2" descr="https://www.xamstatic.com/dist/images/pages/forms/example-app-tjdLiOY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045" y="1976312"/>
            <a:ext cx="5616945" cy="359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60516"/>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2183</TotalTime>
  <Words>1563</Words>
  <Application>Microsoft Macintosh PowerPoint</Application>
  <PresentationFormat>Widescreen</PresentationFormat>
  <Paragraphs>244</Paragraphs>
  <Slides>25</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ＭＳ Ｐゴシック</vt:lpstr>
      <vt:lpstr>Arial</vt:lpstr>
      <vt:lpstr>Calibri</vt:lpstr>
      <vt:lpstr>Calibri Light</vt:lpstr>
      <vt:lpstr>Helvetica</vt:lpstr>
      <vt:lpstr>Helvetica Light</vt:lpstr>
      <vt:lpstr>Segoe UI</vt:lpstr>
      <vt:lpstr>Segoe UI Light</vt:lpstr>
      <vt:lpstr>Segoe UI Semibold</vt:lpstr>
      <vt:lpstr>Segoe UI Semilight</vt:lpstr>
      <vt:lpstr>Office Theme</vt:lpstr>
      <vt:lpstr>PowerPoint Presentation</vt:lpstr>
      <vt:lpstr>What Is Xamarin?</vt:lpstr>
      <vt:lpstr>Xamarin’s unique approach</vt:lpstr>
      <vt:lpstr>PowerPoint Presentation</vt:lpstr>
      <vt:lpstr>Native Clients in C#: Mobile, Mac, &amp; Windows</vt:lpstr>
      <vt:lpstr>So…What Is Xamarin Forms?</vt:lpstr>
      <vt:lpstr>Xamarin vs Xamarin.Forms</vt:lpstr>
      <vt:lpstr>Xamarin.Forms—Cross Platform UI</vt:lpstr>
      <vt:lpstr>Native UI from shared code</vt:lpstr>
      <vt:lpstr>What’s included</vt:lpstr>
      <vt:lpstr>The Challenge…</vt:lpstr>
      <vt:lpstr>Challenge Accepted…</vt:lpstr>
      <vt:lpstr>Demo – File/New Project</vt:lpstr>
      <vt:lpstr>Demo – Adding WPF Support</vt:lpstr>
      <vt:lpstr>Demo – Adding macOS</vt:lpstr>
      <vt:lpstr>Demo – Adding GTK#</vt:lpstr>
      <vt:lpstr>Demo – Adding Ooui (Web)</vt:lpstr>
      <vt:lpstr>Demo – Adding XboxOne</vt:lpstr>
      <vt:lpstr>Demo – Adding Tizen</vt:lpstr>
      <vt:lpstr>Demo –Amazon Fire TV</vt:lpstr>
      <vt:lpstr>Demo – Android Wear</vt:lpstr>
      <vt:lpstr>Wait! What about…</vt:lpstr>
      <vt:lpstr>Q&amp;A  Github: https://github.com/JarleySoft/XFChallenge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Patty Tompkins</dc:creator>
  <cp:lastModifiedBy>Carl Barton</cp:lastModifiedBy>
  <cp:revision>52</cp:revision>
  <dcterms:modified xsi:type="dcterms:W3CDTF">2018-11-03T03:39:12Z</dcterms:modified>
</cp:coreProperties>
</file>